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24"/>
  </p:notesMasterIdLst>
  <p:sldIdLst>
    <p:sldId id="256" r:id="rId5"/>
    <p:sldId id="306" r:id="rId6"/>
    <p:sldId id="310" r:id="rId7"/>
    <p:sldId id="314" r:id="rId8"/>
    <p:sldId id="316" r:id="rId9"/>
    <p:sldId id="315" r:id="rId10"/>
    <p:sldId id="303" r:id="rId11"/>
    <p:sldId id="289" r:id="rId12"/>
    <p:sldId id="290" r:id="rId13"/>
    <p:sldId id="291" r:id="rId14"/>
    <p:sldId id="308" r:id="rId15"/>
    <p:sldId id="301" r:id="rId16"/>
    <p:sldId id="284" r:id="rId17"/>
    <p:sldId id="296" r:id="rId18"/>
    <p:sldId id="311" r:id="rId19"/>
    <p:sldId id="302" r:id="rId20"/>
    <p:sldId id="312" r:id="rId21"/>
    <p:sldId id="313" r:id="rId22"/>
    <p:sldId id="30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988EBC-372D-9C0C-7DD4-49C1F9B6E126}" v="1181" dt="2024-08-29T14:16:37.488"/>
    <p1510:client id="{F3FC5AF7-D5D3-FDA9-936E-2E996CDA4999}" v="252" dt="2024-08-28T22:18:10.6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2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E80E00-C1D0-49DA-8C1A-A08E98DB7274}" type="datetimeFigureOut">
              <a:t>9/4/2024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5615FA-5D16-4F2E-A404-DD2DB6611A5B}" type="slidenum">
              <a:t>‹#›</a:t>
            </a:fld>
            <a:endParaRPr lang="en-US"/>
          </a:p>
        </p:txBody>
      </p:sp>
    </p:spTree>
    <p:extLst>
      <p:ext uri="{BB962C8B-B14F-4D97-AF65-F5344CB8AC3E}">
        <p14:creationId xmlns:p14="http://schemas.microsoft.com/office/powerpoint/2010/main" val="4242921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If received well, can have translated into different languages</a:t>
            </a:r>
          </a:p>
        </p:txBody>
      </p:sp>
      <p:sp>
        <p:nvSpPr>
          <p:cNvPr id="4" name="Slide Number Placeholder 3"/>
          <p:cNvSpPr>
            <a:spLocks noGrp="1"/>
          </p:cNvSpPr>
          <p:nvPr>
            <p:ph type="sldNum" sz="quarter" idx="5"/>
          </p:nvPr>
        </p:nvSpPr>
        <p:spPr/>
        <p:txBody>
          <a:bodyPr/>
          <a:lstStyle/>
          <a:p>
            <a:fld id="{D95615FA-5D16-4F2E-A404-DD2DB6611A5B}" type="slidenum">
              <a:t>3</a:t>
            </a:fld>
            <a:endParaRPr lang="en-US"/>
          </a:p>
        </p:txBody>
      </p:sp>
    </p:spTree>
    <p:extLst>
      <p:ext uri="{BB962C8B-B14F-4D97-AF65-F5344CB8AC3E}">
        <p14:creationId xmlns:p14="http://schemas.microsoft.com/office/powerpoint/2010/main" val="1208361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5A069CB8-F204-4D06-B913-C5A26A89888A}" type="datetimeFigureOut">
              <a:rPr lang="en-US" dirty="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2844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B6E300-0A13-4A81-945A-7333C271A069}" type="datetimeFigureOut">
              <a:rPr lang="en-US" dirty="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434884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671962-1EA4-46E7-BCB0-F36CE46D1A59}" type="datetimeFigureOut">
              <a:rPr lang="en-US" dirty="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468117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0BB376-B19C-488D-ABEB-03C7E6E9E3E0}" type="datetimeFigureOut">
              <a:rPr lang="en-US" dirty="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637A9-119A-49DA-BD12-AAC58B377D80}" type="slidenum">
              <a:rPr lang="en-US" dirty="0"/>
              <a:t>‹#›</a:t>
            </a:fld>
            <a:endParaRPr lang="en-US"/>
          </a:p>
        </p:txBody>
      </p:sp>
    </p:spTree>
    <p:extLst>
      <p:ext uri="{BB962C8B-B14F-4D97-AF65-F5344CB8AC3E}">
        <p14:creationId xmlns:p14="http://schemas.microsoft.com/office/powerpoint/2010/main" val="2133299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6F077B-A50F-4D64-8574-E2D6A98A5553}" type="datetimeFigureOut">
              <a:rPr lang="en-US" dirty="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3983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D9E2A62-1983-43A1-A163-D8AA46534C80}" type="datetimeFigureOut">
              <a:rPr lang="en-US" dirty="0"/>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57635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8F3E3B-34E3-4345-B2A1-994B83598A9C}" type="datetimeFigureOut">
              <a:rPr lang="en-US" dirty="0"/>
              <a:t>9/4/2024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919510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816C96-82A1-4D77-8ADA-627AC6FE3D65}" type="datetimeFigureOut">
              <a:rPr lang="en-US" dirty="0"/>
              <a:t>9/4/2024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087746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dirty="0"/>
              <a:t>9/4/2024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2644696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4271A48-F18A-45B3-BC05-1E27DA3F88AF}" type="datetimeFigureOut">
              <a:rPr lang="en-US" dirty="0"/>
              <a:t>9/4/2024</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861139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B747F8-9654-4282-85D2-65F41AAE7A75}" type="datetimeFigureOut">
              <a:rPr lang="en-US" dirty="0"/>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040240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dirty="0"/>
              <a:t>9/4/2024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0481571"/>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nciperinatal.com/" TargetMode="External"/><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Emalee.P.Brink@osfhealthcare.org"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Emalee.P.Brink@osfhealthcare.org" TargetMode="External"/><Relationship Id="rId2" Type="http://schemas.openxmlformats.org/officeDocument/2006/relationships/hyperlink" Target="mailto:Jennifer.L.Carius@osfhealthcare.org"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hyperlink" Target="https://www.nciperinatal.com/" TargetMode="External"/><Relationship Id="rId2" Type="http://schemas.openxmlformats.org/officeDocument/2006/relationships/image" Target="../media/image6.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25AB40-B677-F840-029B-D224AE8F655D}"/>
              </a:ext>
            </a:extLst>
          </p:cNvPr>
          <p:cNvSpPr>
            <a:spLocks noGrp="1"/>
          </p:cNvSpPr>
          <p:nvPr>
            <p:ph type="ctrTitle"/>
          </p:nvPr>
        </p:nvSpPr>
        <p:spPr>
          <a:xfrm>
            <a:off x="1097280" y="758952"/>
            <a:ext cx="10058400" cy="3892168"/>
          </a:xfrm>
        </p:spPr>
        <p:txBody>
          <a:bodyPr>
            <a:normAutofit/>
          </a:bodyPr>
          <a:lstStyle/>
          <a:p>
            <a:r>
              <a:rPr lang="en-US"/>
              <a:t>North Central Illinois Perinatal Network</a:t>
            </a:r>
          </a:p>
        </p:txBody>
      </p:sp>
      <p:sp>
        <p:nvSpPr>
          <p:cNvPr id="11" name="Rectangle 10">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Subtitle 2">
            <a:extLst>
              <a:ext uri="{FF2B5EF4-FFF2-40B4-BE49-F238E27FC236}">
                <a16:creationId xmlns:a16="http://schemas.microsoft.com/office/drawing/2014/main" id="{60B33549-BC9A-DCBD-2E39-C8CCE328F266}"/>
              </a:ext>
            </a:extLst>
          </p:cNvPr>
          <p:cNvSpPr>
            <a:spLocks noGrp="1"/>
          </p:cNvSpPr>
          <p:nvPr>
            <p:ph type="subTitle" idx="1"/>
          </p:nvPr>
        </p:nvSpPr>
        <p:spPr>
          <a:xfrm>
            <a:off x="1100051" y="5225240"/>
            <a:ext cx="10058400" cy="1143000"/>
          </a:xfrm>
        </p:spPr>
        <p:txBody>
          <a:bodyPr vert="horz" lIns="91440" tIns="45720" rIns="91440" bIns="45720" rtlCol="0">
            <a:normAutofit/>
          </a:bodyPr>
          <a:lstStyle/>
          <a:p>
            <a:r>
              <a:rPr lang="en-US">
                <a:solidFill>
                  <a:srgbClr val="FFFFFF"/>
                </a:solidFill>
              </a:rPr>
              <a:t>Education Updates</a:t>
            </a:r>
          </a:p>
          <a:p>
            <a:r>
              <a:rPr lang="en-US">
                <a:solidFill>
                  <a:srgbClr val="FFFFFF"/>
                </a:solidFill>
                <a:cs typeface="Calibri"/>
              </a:rPr>
              <a:t>August 2024</a:t>
            </a:r>
          </a:p>
        </p:txBody>
      </p:sp>
      <p:sp>
        <p:nvSpPr>
          <p:cNvPr id="13" name="Rectangle 12">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014534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2770AE-AD3E-4FFA-9715-E5003EEEA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a:extLst>
              <a:ext uri="{FF2B5EF4-FFF2-40B4-BE49-F238E27FC236}">
                <a16:creationId xmlns:a16="http://schemas.microsoft.com/office/drawing/2014/main" id="{DDEBB60B-8456-4747-88E0-6E24098E1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0" name="Straight Connector 9">
            <a:extLst>
              <a:ext uri="{FF2B5EF4-FFF2-40B4-BE49-F238E27FC236}">
                <a16:creationId xmlns:a16="http://schemas.microsoft.com/office/drawing/2014/main" id="{BD421C39-F208-4386-B9CA-9B62158155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406F2966-A393-421A-A3F2-39125699B6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74771" y="634946"/>
            <a:ext cx="6574972" cy="1450757"/>
          </a:xfrm>
        </p:spPr>
        <p:txBody>
          <a:bodyPr vert="horz" lIns="91440" tIns="45720" rIns="91440" bIns="45720" rtlCol="0" anchor="b">
            <a:normAutofit/>
          </a:bodyPr>
          <a:lstStyle/>
          <a:p>
            <a:r>
              <a:rPr lang="en-US" sz="4800">
                <a:solidFill>
                  <a:schemeClr val="tx1">
                    <a:lumMod val="75000"/>
                    <a:lumOff val="25000"/>
                  </a:schemeClr>
                </a:solidFill>
              </a:rPr>
              <a:t>AWHONN Advanced Fetal Monitoring Course</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388" r="2" b="2"/>
          <a:stretch/>
        </p:blipFill>
        <p:spPr>
          <a:xfrm>
            <a:off x="633999" y="640081"/>
            <a:ext cx="4001315" cy="5314406"/>
          </a:xfrm>
          <a:prstGeom prst="rect">
            <a:avLst/>
          </a:prstGeom>
        </p:spPr>
      </p:pic>
      <p:cxnSp>
        <p:nvCxnSpPr>
          <p:cNvPr id="14" name="Straight Connector 13">
            <a:extLst>
              <a:ext uri="{FF2B5EF4-FFF2-40B4-BE49-F238E27FC236}">
                <a16:creationId xmlns:a16="http://schemas.microsoft.com/office/drawing/2014/main" id="{A708E0DD-B7C1-46F2-9EA9-AC79AA6035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half" idx="2"/>
          </p:nvPr>
        </p:nvSpPr>
        <p:spPr>
          <a:xfrm>
            <a:off x="4974769" y="2198914"/>
            <a:ext cx="6574973" cy="3670180"/>
          </a:xfrm>
        </p:spPr>
        <p:txBody>
          <a:bodyPr vert="horz" lIns="0" tIns="45720" rIns="0" bIns="45720" rtlCol="0" anchor="t">
            <a:noAutofit/>
          </a:bodyPr>
          <a:lstStyle/>
          <a:p>
            <a:pPr marL="285750" indent="-228600">
              <a:buFont typeface="Calibri" panose="020F0502020204030204" pitchFamily="34" charset="0"/>
              <a:buChar char="•"/>
            </a:pPr>
            <a:r>
              <a:rPr lang="en-US" sz="2000">
                <a:solidFill>
                  <a:schemeClr val="tx1">
                    <a:lumMod val="75000"/>
                    <a:lumOff val="25000"/>
                  </a:schemeClr>
                </a:solidFill>
              </a:rPr>
              <a:t>Audience - Experienced Nurses who have taken the AWHONN Intermediate Fetal Monitoring Course or are certified in fetal monitoring. </a:t>
            </a:r>
            <a:endParaRPr lang="en-US" sz="2000">
              <a:solidFill>
                <a:schemeClr val="tx1">
                  <a:lumMod val="75000"/>
                  <a:lumOff val="25000"/>
                </a:schemeClr>
              </a:solidFill>
              <a:cs typeface="Calibri"/>
            </a:endParaRPr>
          </a:p>
          <a:p>
            <a:pPr marL="285750" indent="-228600">
              <a:buFont typeface="Calibri" panose="020F0502020204030204" pitchFamily="34" charset="0"/>
              <a:buChar char="•"/>
            </a:pPr>
            <a:r>
              <a:rPr lang="en-US" sz="2000">
                <a:solidFill>
                  <a:schemeClr val="tx1">
                    <a:lumMod val="75000"/>
                    <a:lumOff val="25000"/>
                  </a:schemeClr>
                </a:solidFill>
              </a:rPr>
              <a:t>Time commitment – 8 hour virtual class. </a:t>
            </a:r>
            <a:endParaRPr lang="en-US" sz="2000">
              <a:solidFill>
                <a:schemeClr val="tx1">
                  <a:lumMod val="75000"/>
                  <a:lumOff val="25000"/>
                </a:schemeClr>
              </a:solidFill>
              <a:cs typeface="Calibri"/>
            </a:endParaRPr>
          </a:p>
          <a:p>
            <a:pPr marL="285750" indent="-228600">
              <a:buFont typeface="Calibri" panose="020F0502020204030204" pitchFamily="34" charset="0"/>
              <a:buChar char="•"/>
            </a:pPr>
            <a:r>
              <a:rPr lang="en-US" sz="2000">
                <a:solidFill>
                  <a:schemeClr val="tx1">
                    <a:lumMod val="75000"/>
                    <a:lumOff val="25000"/>
                  </a:schemeClr>
                </a:solidFill>
              </a:rPr>
              <a:t>Classes remaining for 2024</a:t>
            </a:r>
            <a:endParaRPr lang="en-US" sz="2000">
              <a:solidFill>
                <a:schemeClr val="tx1">
                  <a:lumMod val="75000"/>
                  <a:lumOff val="25000"/>
                </a:schemeClr>
              </a:solidFill>
              <a:cs typeface="Calibri"/>
            </a:endParaRPr>
          </a:p>
          <a:p>
            <a:pPr marL="742950" lvl="1" indent="-228600">
              <a:buFont typeface="Calibri" panose="020F0502020204030204" pitchFamily="34" charset="0"/>
              <a:buChar char="o"/>
            </a:pPr>
            <a:r>
              <a:rPr lang="en-US" sz="1800" b="1"/>
              <a:t>September 30 – FULL</a:t>
            </a:r>
            <a:endParaRPr lang="en-US" sz="1800" b="1">
              <a:cs typeface="Calibri"/>
            </a:endParaRPr>
          </a:p>
          <a:p>
            <a:pPr marL="742950" lvl="1" indent="-228600">
              <a:buFont typeface="Calibri" panose="020F0502020204030204" pitchFamily="34" charset="0"/>
              <a:buChar char="o"/>
            </a:pPr>
            <a:r>
              <a:rPr lang="en-US" sz="1800" b="1"/>
              <a:t>November 18 – Few seats available</a:t>
            </a:r>
            <a:endParaRPr lang="en-US" sz="1800" b="1">
              <a:cs typeface="Calibri"/>
            </a:endParaRPr>
          </a:p>
          <a:p>
            <a:pPr marL="285750" indent="-228600">
              <a:buFont typeface="Calibri" panose="020F0502020204030204" pitchFamily="34" charset="0"/>
              <a:buChar char="•"/>
            </a:pPr>
            <a:r>
              <a:rPr lang="en-US" sz="2000">
                <a:solidFill>
                  <a:schemeClr val="tx1">
                    <a:lumMod val="75000"/>
                    <a:lumOff val="25000"/>
                  </a:schemeClr>
                </a:solidFill>
              </a:rPr>
              <a:t>To register and find available classes, please visit  </a:t>
            </a:r>
            <a:r>
              <a:rPr lang="en-US" sz="2000" u="sng">
                <a:solidFill>
                  <a:schemeClr val="tx1">
                    <a:lumMod val="75000"/>
                    <a:lumOff val="25000"/>
                  </a:schemeClr>
                </a:solidFill>
                <a:hlinkClick r:id="rId3">
                  <a:extLst>
                    <a:ext uri="{A12FA001-AC4F-418D-AE19-62706E023703}">
                      <ahyp:hlinkClr xmlns:ahyp="http://schemas.microsoft.com/office/drawing/2018/hyperlinkcolor" val="tx"/>
                    </a:ext>
                  </a:extLst>
                </a:hlinkClick>
              </a:rPr>
              <a:t>Contact us | North Central Perinatal Outreach (nciperinatal.com)</a:t>
            </a:r>
            <a:r>
              <a:rPr lang="en-US" sz="2000">
                <a:solidFill>
                  <a:schemeClr val="tx1">
                    <a:lumMod val="75000"/>
                    <a:lumOff val="25000"/>
                  </a:schemeClr>
                </a:solidFill>
              </a:rPr>
              <a:t> </a:t>
            </a:r>
            <a:endParaRPr lang="en-US" sz="2000">
              <a:solidFill>
                <a:schemeClr val="tx1">
                  <a:lumMod val="75000"/>
                  <a:lumOff val="25000"/>
                </a:schemeClr>
              </a:solidFill>
              <a:cs typeface="Calibri"/>
            </a:endParaRPr>
          </a:p>
          <a:p>
            <a:pPr marL="285750" indent="-228600">
              <a:buFont typeface="Calibri" panose="020F0502020204030204" pitchFamily="34" charset="0"/>
              <a:buChar char="•"/>
            </a:pPr>
            <a:r>
              <a:rPr lang="en-US" sz="2000">
                <a:solidFill>
                  <a:schemeClr val="tx1">
                    <a:lumMod val="75000"/>
                    <a:lumOff val="25000"/>
                  </a:schemeClr>
                </a:solidFill>
              </a:rPr>
              <a:t> This class is free, the only cost associated is the cost of the book required by AWHONN to attend and complete the course. </a:t>
            </a:r>
            <a:endParaRPr lang="en-US" sz="2000">
              <a:solidFill>
                <a:schemeClr val="tx1">
                  <a:lumMod val="75000"/>
                  <a:lumOff val="25000"/>
                </a:schemeClr>
              </a:solidFill>
              <a:cs typeface="Calibri"/>
            </a:endParaRPr>
          </a:p>
          <a:p>
            <a:pPr indent="-228600">
              <a:buFont typeface="Calibri" panose="020F0502020204030204" pitchFamily="34" charset="0"/>
              <a:buChar char="•"/>
            </a:pPr>
            <a:endParaRPr lang="en-US">
              <a:solidFill>
                <a:schemeClr val="tx1">
                  <a:lumMod val="75000"/>
                  <a:lumOff val="25000"/>
                </a:schemeClr>
              </a:solidFill>
            </a:endParaRPr>
          </a:p>
        </p:txBody>
      </p:sp>
      <p:sp>
        <p:nvSpPr>
          <p:cNvPr id="16" name="Rectangle 15">
            <a:extLst>
              <a:ext uri="{FF2B5EF4-FFF2-40B4-BE49-F238E27FC236}">
                <a16:creationId xmlns:a16="http://schemas.microsoft.com/office/drawing/2014/main" id="{68C396FD-C9DA-4054-B21D-73AA40BF1F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C92C1F8A-6A35-4CE3-9C36-48FB7CB302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783923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B58F87ED-947F-42E0-B86F-EBBB5FBE25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43740B-B1F2-791F-BE00-58F436EA2770}"/>
              </a:ext>
            </a:extLst>
          </p:cNvPr>
          <p:cNvSpPr>
            <a:spLocks noGrp="1"/>
          </p:cNvSpPr>
          <p:nvPr>
            <p:ph type="title"/>
          </p:nvPr>
        </p:nvSpPr>
        <p:spPr>
          <a:xfrm>
            <a:off x="4974771" y="634946"/>
            <a:ext cx="6574972" cy="1450757"/>
          </a:xfrm>
        </p:spPr>
        <p:txBody>
          <a:bodyPr>
            <a:normAutofit/>
          </a:bodyPr>
          <a:lstStyle/>
          <a:p>
            <a:r>
              <a:rPr lang="en-US">
                <a:cs typeface="Calibri Light"/>
              </a:rPr>
              <a:t>AWHONN Classes for 2025 </a:t>
            </a:r>
            <a:endParaRPr lang="en-US"/>
          </a:p>
        </p:txBody>
      </p:sp>
      <p:pic>
        <p:nvPicPr>
          <p:cNvPr id="26" name="Graphic 25" descr="Graduation Cap">
            <a:extLst>
              <a:ext uri="{FF2B5EF4-FFF2-40B4-BE49-F238E27FC236}">
                <a16:creationId xmlns:a16="http://schemas.microsoft.com/office/drawing/2014/main" id="{D990BB61-45F9-280D-83E8-1178A45F788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3999" y="1296626"/>
            <a:ext cx="4001315" cy="4001315"/>
          </a:xfrm>
          <a:prstGeom prst="rect">
            <a:avLst/>
          </a:prstGeom>
        </p:spPr>
      </p:pic>
      <p:cxnSp>
        <p:nvCxnSpPr>
          <p:cNvPr id="31" name="Straight Connector 30">
            <a:extLst>
              <a:ext uri="{FF2B5EF4-FFF2-40B4-BE49-F238E27FC236}">
                <a16:creationId xmlns:a16="http://schemas.microsoft.com/office/drawing/2014/main" id="{59D8AB14-806C-45A1-BC1F-DA6680FD9B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DE116AB0-E91E-EF65-9AE4-CFCF02578D1F}"/>
              </a:ext>
            </a:extLst>
          </p:cNvPr>
          <p:cNvSpPr>
            <a:spLocks noGrp="1"/>
          </p:cNvSpPr>
          <p:nvPr>
            <p:ph idx="1"/>
          </p:nvPr>
        </p:nvSpPr>
        <p:spPr>
          <a:xfrm>
            <a:off x="4974769" y="2198914"/>
            <a:ext cx="6574973" cy="3670180"/>
          </a:xfrm>
        </p:spPr>
        <p:txBody>
          <a:bodyPr vert="horz" lIns="0" tIns="45720" rIns="0" bIns="45720" rtlCol="0">
            <a:normAutofit/>
          </a:bodyPr>
          <a:lstStyle/>
          <a:p>
            <a:pPr>
              <a:buFont typeface="Arial" panose="020F0502020204030204" pitchFamily="34" charset="0"/>
              <a:buChar char="•"/>
            </a:pPr>
            <a:r>
              <a:rPr lang="en-US">
                <a:cs typeface="Calibri"/>
              </a:rPr>
              <a:t>Course content is currently being updated for Intermediate and Advanced.</a:t>
            </a:r>
          </a:p>
          <a:p>
            <a:pPr marL="383540" lvl="1">
              <a:buFont typeface="Arial" pitchFamily="34" charset="0"/>
              <a:buChar char="•"/>
            </a:pPr>
            <a:r>
              <a:rPr lang="en-US">
                <a:cs typeface="Calibri"/>
              </a:rPr>
              <a:t>Contact hours: IFM: 11.5 and AFM: 8 </a:t>
            </a:r>
          </a:p>
          <a:p>
            <a:pPr>
              <a:buFont typeface="Arial" panose="020F0502020204030204" pitchFamily="34" charset="0"/>
              <a:buChar char="•"/>
            </a:pPr>
            <a:r>
              <a:rPr lang="en-US">
                <a:cs typeface="Calibri"/>
              </a:rPr>
              <a:t>Classes should be offered starting in the Spring.</a:t>
            </a:r>
          </a:p>
          <a:p>
            <a:pPr>
              <a:buFont typeface="Arial" panose="020F0502020204030204" pitchFamily="34" charset="0"/>
              <a:buChar char="•"/>
            </a:pPr>
            <a:r>
              <a:rPr lang="en-US">
                <a:cs typeface="Calibri"/>
              </a:rPr>
              <a:t>Current course materials expire on 1/31/2025.</a:t>
            </a:r>
          </a:p>
          <a:p>
            <a:pPr>
              <a:buFont typeface="Arial" panose="020F0502020204030204" pitchFamily="34" charset="0"/>
              <a:buChar char="•"/>
            </a:pPr>
            <a:r>
              <a:rPr lang="en-US">
                <a:cs typeface="Calibri"/>
              </a:rPr>
              <a:t>Probable increase in the cost of materials. </a:t>
            </a:r>
          </a:p>
        </p:txBody>
      </p:sp>
      <p:sp>
        <p:nvSpPr>
          <p:cNvPr id="33" name="Rectangle 32">
            <a:extLst>
              <a:ext uri="{FF2B5EF4-FFF2-40B4-BE49-F238E27FC236}">
                <a16:creationId xmlns:a16="http://schemas.microsoft.com/office/drawing/2014/main" id="{A4E617E3-3167-43AE-A269-05B23CD431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5" name="Rectangle 34">
            <a:extLst>
              <a:ext uri="{FF2B5EF4-FFF2-40B4-BE49-F238E27FC236}">
                <a16:creationId xmlns:a16="http://schemas.microsoft.com/office/drawing/2014/main" id="{D80ED5E3-B3B8-4F94-92BA-AE57476B46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246233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12657-EE6B-0524-15D1-A859B0F13646}"/>
              </a:ext>
            </a:extLst>
          </p:cNvPr>
          <p:cNvSpPr>
            <a:spLocks noGrp="1"/>
          </p:cNvSpPr>
          <p:nvPr>
            <p:ph type="title"/>
          </p:nvPr>
        </p:nvSpPr>
        <p:spPr/>
        <p:txBody>
          <a:bodyPr>
            <a:normAutofit/>
          </a:bodyPr>
          <a:lstStyle/>
          <a:p>
            <a:r>
              <a:rPr lang="en-US">
                <a:cs typeface="Calibri Light"/>
              </a:rPr>
              <a:t>Spinning Babies 2024</a:t>
            </a:r>
            <a:endParaRPr lang="en-US"/>
          </a:p>
        </p:txBody>
      </p:sp>
      <p:sp>
        <p:nvSpPr>
          <p:cNvPr id="3" name="Content Placeholder 2">
            <a:extLst>
              <a:ext uri="{FF2B5EF4-FFF2-40B4-BE49-F238E27FC236}">
                <a16:creationId xmlns:a16="http://schemas.microsoft.com/office/drawing/2014/main" id="{23F68A78-92C8-4B68-251A-8C496D94F0F3}"/>
              </a:ext>
            </a:extLst>
          </p:cNvPr>
          <p:cNvSpPr>
            <a:spLocks noGrp="1"/>
          </p:cNvSpPr>
          <p:nvPr>
            <p:ph idx="1"/>
          </p:nvPr>
        </p:nvSpPr>
        <p:spPr>
          <a:xfrm>
            <a:off x="4639733" y="1845734"/>
            <a:ext cx="6515947" cy="4023360"/>
          </a:xfrm>
        </p:spPr>
        <p:txBody>
          <a:bodyPr vert="horz" lIns="91440" tIns="45720" rIns="91440" bIns="45720" rtlCol="0" anchor="t">
            <a:normAutofit/>
          </a:bodyPr>
          <a:lstStyle/>
          <a:p>
            <a:pPr marL="0" indent="0">
              <a:buNone/>
            </a:pPr>
            <a:endParaRPr lang="en-US">
              <a:cs typeface="Calibri" panose="020F0502020204030204"/>
            </a:endParaRPr>
          </a:p>
          <a:p>
            <a:r>
              <a:rPr lang="en-US" sz="2400">
                <a:ea typeface="+mn-lt"/>
                <a:cs typeface="+mn-lt"/>
              </a:rPr>
              <a:t>Workshop with Tammy Ryan </a:t>
            </a:r>
            <a:r>
              <a:rPr lang="en-US" sz="2400" err="1">
                <a:ea typeface="+mn-lt"/>
                <a:cs typeface="+mn-lt"/>
              </a:rPr>
              <a:t>AdvCBD</a:t>
            </a:r>
            <a:r>
              <a:rPr lang="en-US" sz="2400">
                <a:ea typeface="+mn-lt"/>
                <a:cs typeface="+mn-lt"/>
              </a:rPr>
              <a:t>/BDT(DONA), </a:t>
            </a:r>
            <a:r>
              <a:rPr lang="en-US" sz="2400" err="1">
                <a:ea typeface="+mn-lt"/>
                <a:cs typeface="+mn-lt"/>
              </a:rPr>
              <a:t>SpBT</a:t>
            </a:r>
            <a:endParaRPr lang="en-US" sz="2400">
              <a:ea typeface="Calibri"/>
              <a:cs typeface="Calibri"/>
            </a:endParaRPr>
          </a:p>
          <a:p>
            <a:r>
              <a:rPr lang="en-US" sz="2400">
                <a:ea typeface="+mn-lt"/>
                <a:cs typeface="+mn-lt"/>
              </a:rPr>
              <a:t>September 26, 2024 | 9:00-5:00 – In person</a:t>
            </a:r>
            <a:endParaRPr lang="en-US" sz="2400">
              <a:ea typeface="Calibri"/>
              <a:cs typeface="Calibri"/>
            </a:endParaRPr>
          </a:p>
          <a:p>
            <a:r>
              <a:rPr lang="en-US" sz="2400">
                <a:ea typeface="+mn-lt"/>
                <a:cs typeface="+mn-lt"/>
              </a:rPr>
              <a:t>OSF Ministry Headquarters – Basement Conference Room</a:t>
            </a:r>
            <a:endParaRPr lang="en-US" sz="2400">
              <a:ea typeface="Calibri"/>
              <a:cs typeface="Calibri"/>
            </a:endParaRPr>
          </a:p>
          <a:p>
            <a:r>
              <a:rPr lang="en-US" sz="2400">
                <a:ea typeface="+mn-lt"/>
                <a:cs typeface="+mn-lt"/>
              </a:rPr>
              <a:t>124 SW Adams St.</a:t>
            </a:r>
            <a:endParaRPr lang="en-US" sz="2400">
              <a:ea typeface="Calibri"/>
              <a:cs typeface="Calibri"/>
            </a:endParaRPr>
          </a:p>
          <a:p>
            <a:r>
              <a:rPr lang="en-US" sz="2400">
                <a:cs typeface="Calibri"/>
              </a:rPr>
              <a:t>Registration information will be posted on website</a:t>
            </a:r>
            <a:endParaRPr lang="en-US" sz="2400">
              <a:ea typeface="Calibri"/>
              <a:cs typeface="Calibri"/>
            </a:endParaRPr>
          </a:p>
          <a:p>
            <a:endParaRPr lang="en-US">
              <a:ea typeface="Calibri"/>
              <a:cs typeface="Calibri"/>
            </a:endParaRPr>
          </a:p>
          <a:p>
            <a:endParaRPr lang="en-US">
              <a:cs typeface="Calibri"/>
            </a:endParaRPr>
          </a:p>
          <a:p>
            <a:endParaRPr lang="en-US">
              <a:cs typeface="Calibri"/>
            </a:endParaRPr>
          </a:p>
        </p:txBody>
      </p:sp>
      <p:pic>
        <p:nvPicPr>
          <p:cNvPr id="4" name="Picture 3" descr="A logo for a spinner baby&#10;&#10;Description automatically generated">
            <a:extLst>
              <a:ext uri="{FF2B5EF4-FFF2-40B4-BE49-F238E27FC236}">
                <a16:creationId xmlns:a16="http://schemas.microsoft.com/office/drawing/2014/main" id="{A02E18BB-FEA3-B62C-A14C-E2EFFD277FDB}"/>
              </a:ext>
            </a:extLst>
          </p:cNvPr>
          <p:cNvPicPr>
            <a:picLocks noChangeAspect="1"/>
          </p:cNvPicPr>
          <p:nvPr/>
        </p:nvPicPr>
        <p:blipFill>
          <a:blip r:embed="rId2"/>
          <a:stretch>
            <a:fillRect/>
          </a:stretch>
        </p:blipFill>
        <p:spPr>
          <a:xfrm>
            <a:off x="1076432" y="2850994"/>
            <a:ext cx="3094997" cy="1601660"/>
          </a:xfrm>
          <a:prstGeom prst="rect">
            <a:avLst/>
          </a:prstGeom>
        </p:spPr>
      </p:pic>
    </p:spTree>
    <p:extLst>
      <p:ext uri="{BB962C8B-B14F-4D97-AF65-F5344CB8AC3E}">
        <p14:creationId xmlns:p14="http://schemas.microsoft.com/office/powerpoint/2010/main" val="4020995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normAutofit/>
          </a:bodyPr>
          <a:lstStyle/>
          <a:p>
            <a:r>
              <a:rPr lang="en-US"/>
              <a:t>PREPARING FOR THE EXPECTED</a:t>
            </a:r>
          </a:p>
        </p:txBody>
      </p:sp>
      <p:sp>
        <p:nvSpPr>
          <p:cNvPr id="3" name="Content Placeholder 2"/>
          <p:cNvSpPr>
            <a:spLocks noGrp="1"/>
          </p:cNvSpPr>
          <p:nvPr>
            <p:ph idx="1"/>
          </p:nvPr>
        </p:nvSpPr>
        <p:spPr>
          <a:xfrm>
            <a:off x="1097279" y="1910310"/>
            <a:ext cx="6454987" cy="4294580"/>
          </a:xfrm>
        </p:spPr>
        <p:txBody>
          <a:bodyPr vert="horz" lIns="91440" tIns="45720" rIns="91440" bIns="45720" rtlCol="0" anchor="t">
            <a:normAutofit lnSpcReduction="10000"/>
          </a:bodyPr>
          <a:lstStyle/>
          <a:p>
            <a:r>
              <a:rPr lang="en-US" sz="1600"/>
              <a:t>Audience: RNs who provide care across the spectrum of perinatal services, particularly in LDRP settings, but anyone with a basic understanding of EFM and newborn resuscitation is welcome! Interdisciplinary participation with RTs/MDs </a:t>
            </a:r>
            <a:r>
              <a:rPr lang="en-US" sz="1600" err="1"/>
              <a:t>etc</a:t>
            </a:r>
            <a:r>
              <a:rPr lang="en-US" sz="1600"/>
              <a:t> is always encouraged!</a:t>
            </a:r>
            <a:endParaRPr lang="en-US" sz="1600">
              <a:ea typeface="Calibri"/>
              <a:cs typeface="Calibri"/>
            </a:endParaRPr>
          </a:p>
          <a:p>
            <a:r>
              <a:rPr lang="en-US" sz="1600"/>
              <a:t>Time commitment: 3 hours, in person learning facilitated in-situ</a:t>
            </a:r>
            <a:endParaRPr lang="en-US" sz="1600">
              <a:ea typeface="Calibri"/>
              <a:cs typeface="Calibri"/>
            </a:endParaRPr>
          </a:p>
          <a:p>
            <a:r>
              <a:rPr lang="en-US" sz="1600"/>
              <a:t>Content: Following a brief review of EFM principles, a multiple case-study format is used to follow a maternal history, her labor course and EFM tracing with an emphasis on anticipating the correlating care needs of a newborn. </a:t>
            </a:r>
            <a:endParaRPr lang="en-US" sz="1600">
              <a:ea typeface="Calibri"/>
              <a:cs typeface="Calibri"/>
            </a:endParaRPr>
          </a:p>
          <a:p>
            <a:pPr marL="383540" lvl="1"/>
            <a:r>
              <a:rPr lang="en-US" sz="1600"/>
              <a:t>Then, learners simulate the newborn stabilization following delivery.</a:t>
            </a:r>
            <a:endParaRPr lang="en-US" sz="1600">
              <a:ea typeface="Calibri"/>
              <a:cs typeface="Calibri"/>
            </a:endParaRPr>
          </a:p>
          <a:p>
            <a:pPr marL="383540" lvl="1"/>
            <a:endParaRPr lang="en-US" sz="1000">
              <a:cs typeface="Calibri"/>
            </a:endParaRPr>
          </a:p>
          <a:p>
            <a:pPr marL="383540" lvl="1" algn="ctr">
              <a:buNone/>
            </a:pPr>
            <a:r>
              <a:rPr lang="en-US" sz="1400">
                <a:latin typeface="Aptos"/>
                <a:cs typeface="Calibri"/>
              </a:rPr>
              <a:t>Approved for 3 CEUs</a:t>
            </a:r>
          </a:p>
          <a:p>
            <a:pPr algn="ctr"/>
            <a:r>
              <a:rPr lang="en-US" sz="1600"/>
              <a:t>Contact Jen or Emalee if interested in scheduling sessions for your staff</a:t>
            </a:r>
            <a:endParaRPr lang="en-US" sz="1600">
              <a:cs typeface="Calibri"/>
            </a:endParaRPr>
          </a:p>
          <a:p>
            <a:endParaRPr lang="en-US" sz="1000">
              <a:latin typeface="Aptos"/>
              <a:cs typeface="Calibri"/>
            </a:endParaRPr>
          </a:p>
          <a:p>
            <a:r>
              <a:rPr lang="en-US" sz="1000">
                <a:latin typeface="Aptos"/>
                <a:cs typeface="Calibri"/>
              </a:rPr>
              <a:t>In support of improving patient care, Jump Trading Simulation &amp; Education Center is jointly accredited by the Accreditation Council for Continuing Medical Education (ACCME), the Accreditation Council for Pharmacy Education (ACPE), and the American Nurses Credentialing Center (ANCC), to provide continuing education for the healthcare team.</a:t>
            </a:r>
            <a:endParaRPr lang="en-US" sz="1000">
              <a:cs typeface="Calibri"/>
            </a:endParaRPr>
          </a:p>
          <a:p>
            <a:endParaRPr lang="en-US" sz="1000">
              <a:cs typeface="Calibri"/>
            </a:endParaRPr>
          </a:p>
        </p:txBody>
      </p:sp>
      <p:pic>
        <p:nvPicPr>
          <p:cNvPr id="4" name="Picture 3" descr="A graph of a heart rate&#10;&#10;Description automatically generated">
            <a:extLst>
              <a:ext uri="{FF2B5EF4-FFF2-40B4-BE49-F238E27FC236}">
                <a16:creationId xmlns:a16="http://schemas.microsoft.com/office/drawing/2014/main" id="{3CCF94A2-4E7B-C4DA-6920-A69ED431E81D}"/>
              </a:ext>
            </a:extLst>
          </p:cNvPr>
          <p:cNvPicPr>
            <a:picLocks noChangeAspect="1"/>
          </p:cNvPicPr>
          <p:nvPr/>
        </p:nvPicPr>
        <p:blipFill rotWithShape="1">
          <a:blip r:embed="rId2"/>
          <a:srcRect l="29795" r="28738" b="-2"/>
          <a:stretch/>
        </p:blipFill>
        <p:spPr>
          <a:xfrm>
            <a:off x="7898578" y="1916318"/>
            <a:ext cx="3895702" cy="4284673"/>
          </a:xfrm>
          <a:prstGeom prst="rect">
            <a:avLst/>
          </a:prstGeom>
        </p:spPr>
      </p:pic>
    </p:spTree>
    <p:extLst>
      <p:ext uri="{BB962C8B-B14F-4D97-AF65-F5344CB8AC3E}">
        <p14:creationId xmlns:p14="http://schemas.microsoft.com/office/powerpoint/2010/main" val="1447033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DE86C-DB46-E997-5311-E47CCF84DA74}"/>
              </a:ext>
            </a:extLst>
          </p:cNvPr>
          <p:cNvSpPr>
            <a:spLocks noGrp="1"/>
          </p:cNvSpPr>
          <p:nvPr>
            <p:ph type="title"/>
          </p:nvPr>
        </p:nvSpPr>
        <p:spPr>
          <a:xfrm>
            <a:off x="4974771" y="415387"/>
            <a:ext cx="6574972" cy="1450757"/>
          </a:xfrm>
        </p:spPr>
        <p:txBody>
          <a:bodyPr>
            <a:normAutofit/>
          </a:bodyPr>
          <a:lstStyle/>
          <a:p>
            <a:r>
              <a:rPr lang="en-US">
                <a:cs typeface="Calibri Light"/>
              </a:rPr>
              <a:t>Basics of Newborn Assessment and Care</a:t>
            </a:r>
            <a:endParaRPr lang="en-US">
              <a:ea typeface="Calibri Light"/>
              <a:cs typeface="Calibri Light"/>
            </a:endParaRPr>
          </a:p>
        </p:txBody>
      </p:sp>
      <p:sp>
        <p:nvSpPr>
          <p:cNvPr id="3" name="Content Placeholder 2">
            <a:extLst>
              <a:ext uri="{FF2B5EF4-FFF2-40B4-BE49-F238E27FC236}">
                <a16:creationId xmlns:a16="http://schemas.microsoft.com/office/drawing/2014/main" id="{DC22B3C6-0E94-3840-4D48-BF2E0AAD9E41}"/>
              </a:ext>
            </a:extLst>
          </p:cNvPr>
          <p:cNvSpPr>
            <a:spLocks noGrp="1"/>
          </p:cNvSpPr>
          <p:nvPr>
            <p:ph idx="1"/>
          </p:nvPr>
        </p:nvSpPr>
        <p:spPr>
          <a:xfrm>
            <a:off x="4974769" y="2198914"/>
            <a:ext cx="6574973" cy="3670180"/>
          </a:xfrm>
        </p:spPr>
        <p:txBody>
          <a:bodyPr vert="horz" lIns="91440" tIns="45720" rIns="91440" bIns="45720" rtlCol="0" anchor="t">
            <a:normAutofit fontScale="92500" lnSpcReduction="20000"/>
          </a:bodyPr>
          <a:lstStyle/>
          <a:p>
            <a:pPr>
              <a:buFont typeface="Courier New" panose="020F0502020204030204" pitchFamily="34" charset="0"/>
              <a:buChar char="o"/>
            </a:pPr>
            <a:r>
              <a:rPr lang="en-US" sz="2400">
                <a:cs typeface="Calibri"/>
              </a:rPr>
              <a:t>Geared towards nurses on orientation with minimal OB experience</a:t>
            </a:r>
            <a:endParaRPr lang="en-US" sz="2400">
              <a:ea typeface="Calibri"/>
              <a:cs typeface="Calibri"/>
            </a:endParaRPr>
          </a:p>
          <a:p>
            <a:pPr>
              <a:buFont typeface="Courier New" panose="020F0502020204030204" pitchFamily="34" charset="0"/>
              <a:buChar char="o"/>
            </a:pPr>
            <a:r>
              <a:rPr lang="en-US" sz="2400">
                <a:ea typeface="Calibri"/>
                <a:cs typeface="Calibri"/>
              </a:rPr>
              <a:t>Approximate class time: 2 hours</a:t>
            </a:r>
          </a:p>
          <a:p>
            <a:pPr>
              <a:buFont typeface="Courier New" panose="020B0604020202020204" pitchFamily="34" charset="0"/>
              <a:buChar char="o"/>
            </a:pPr>
            <a:r>
              <a:rPr lang="en-US" sz="2400">
                <a:ea typeface="Calibri"/>
                <a:cs typeface="Calibri"/>
              </a:rPr>
              <a:t>Will offer quarterly virtual class for entire network starting in January 2025</a:t>
            </a:r>
          </a:p>
          <a:p>
            <a:pPr>
              <a:buFont typeface="Courier New" panose="020B0604020202020204" pitchFamily="34" charset="0"/>
              <a:buChar char="o"/>
            </a:pPr>
            <a:r>
              <a:rPr lang="en-US" sz="2400">
                <a:ea typeface="Calibri"/>
                <a:cs typeface="Calibri"/>
              </a:rPr>
              <a:t>Can schedule private in-person class for groups more than 4 nurses</a:t>
            </a:r>
          </a:p>
          <a:p>
            <a:pPr>
              <a:buFont typeface="Courier New" panose="020B0604020202020204" pitchFamily="34" charset="0"/>
              <a:buChar char="o"/>
            </a:pPr>
            <a:r>
              <a:rPr lang="en-US" sz="2400">
                <a:ea typeface="Calibri"/>
                <a:cs typeface="Calibri"/>
              </a:rPr>
              <a:t>Reach out to Emalee for more information</a:t>
            </a:r>
          </a:p>
          <a:p>
            <a:pPr>
              <a:buFont typeface="Courier New" panose="020B0604020202020204" pitchFamily="34" charset="0"/>
              <a:buChar char="o"/>
            </a:pPr>
            <a:r>
              <a:rPr lang="en-US" sz="2400">
                <a:ea typeface="Calibri"/>
                <a:cs typeface="Calibri"/>
              </a:rPr>
              <a:t>Beneficial to take as a pre-course to STABLE and/or FONAC</a:t>
            </a:r>
          </a:p>
          <a:p>
            <a:pPr marL="383540" lvl="1">
              <a:buFont typeface="Courier New" panose="020B0604020202020204" pitchFamily="34" charset="0"/>
              <a:buChar char="o"/>
            </a:pPr>
            <a:endParaRPr lang="en-US">
              <a:ea typeface="Calibri"/>
              <a:cs typeface="Calibri"/>
            </a:endParaRPr>
          </a:p>
          <a:p>
            <a:pPr marL="383540" lvl="1">
              <a:buFont typeface="Courier New" panose="020B0604020202020204" pitchFamily="34" charset="0"/>
              <a:buChar char="o"/>
            </a:pPr>
            <a:endParaRPr lang="en-US">
              <a:ea typeface="Calibri"/>
              <a:cs typeface="Calibri"/>
            </a:endParaRPr>
          </a:p>
          <a:p>
            <a:pPr marL="383540" lvl="1">
              <a:buFont typeface="Courier New" panose="020B0604020202020204" pitchFamily="34" charset="0"/>
              <a:buChar char="o"/>
            </a:pPr>
            <a:endParaRPr lang="en-US">
              <a:ea typeface="Calibri"/>
              <a:cs typeface="Calibri"/>
            </a:endParaRPr>
          </a:p>
        </p:txBody>
      </p:sp>
      <p:pic>
        <p:nvPicPr>
          <p:cNvPr id="4" name="Picture 3" descr="A baby crying in a blanket&#10;&#10;Description automatically generated">
            <a:extLst>
              <a:ext uri="{FF2B5EF4-FFF2-40B4-BE49-F238E27FC236}">
                <a16:creationId xmlns:a16="http://schemas.microsoft.com/office/drawing/2014/main" id="{20E89EEC-D90D-43C5-3493-B39365176B51}"/>
              </a:ext>
            </a:extLst>
          </p:cNvPr>
          <p:cNvPicPr>
            <a:picLocks noChangeAspect="1"/>
          </p:cNvPicPr>
          <p:nvPr/>
        </p:nvPicPr>
        <p:blipFill rotWithShape="1">
          <a:blip r:embed="rId2"/>
          <a:srcRect l="37623" r="20590" b="1"/>
          <a:stretch/>
        </p:blipFill>
        <p:spPr>
          <a:xfrm>
            <a:off x="633999" y="640081"/>
            <a:ext cx="4001315" cy="5314406"/>
          </a:xfrm>
          <a:prstGeom prst="rect">
            <a:avLst/>
          </a:prstGeom>
        </p:spPr>
      </p:pic>
    </p:spTree>
    <p:extLst>
      <p:ext uri="{BB962C8B-B14F-4D97-AF65-F5344CB8AC3E}">
        <p14:creationId xmlns:p14="http://schemas.microsoft.com/office/powerpoint/2010/main" val="645348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A2C1126-B82F-462B-8DEB-8B10A5B0FD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439B91-03DC-2E29-A569-735159E4F186}"/>
              </a:ext>
            </a:extLst>
          </p:cNvPr>
          <p:cNvSpPr>
            <a:spLocks noGrp="1"/>
          </p:cNvSpPr>
          <p:nvPr>
            <p:ph type="title"/>
          </p:nvPr>
        </p:nvSpPr>
        <p:spPr>
          <a:xfrm>
            <a:off x="6411685" y="634946"/>
            <a:ext cx="5127171" cy="1450757"/>
          </a:xfrm>
        </p:spPr>
        <p:txBody>
          <a:bodyPr>
            <a:normAutofit/>
          </a:bodyPr>
          <a:lstStyle/>
          <a:p>
            <a:r>
              <a:rPr lang="en-US">
                <a:cs typeface="Calibri Light"/>
              </a:rPr>
              <a:t>Red Flags in Newborn Care</a:t>
            </a:r>
            <a:endParaRPr lang="en-US"/>
          </a:p>
        </p:txBody>
      </p:sp>
      <p:pic>
        <p:nvPicPr>
          <p:cNvPr id="4" name="Content Placeholder 3" descr="NICU Equipment: What You Can Expect to Find | Pampers">
            <a:extLst>
              <a:ext uri="{FF2B5EF4-FFF2-40B4-BE49-F238E27FC236}">
                <a16:creationId xmlns:a16="http://schemas.microsoft.com/office/drawing/2014/main" id="{C11E5E3E-3AEF-62F5-AF6A-FF71DAD937CA}"/>
              </a:ext>
            </a:extLst>
          </p:cNvPr>
          <p:cNvPicPr>
            <a:picLocks noChangeAspect="1"/>
          </p:cNvPicPr>
          <p:nvPr/>
        </p:nvPicPr>
        <p:blipFill>
          <a:blip r:embed="rId2"/>
          <a:srcRect l="17284" r="32647"/>
          <a:stretch/>
        </p:blipFill>
        <p:spPr>
          <a:xfrm>
            <a:off x="1393446" y="645106"/>
            <a:ext cx="3951119" cy="5247747"/>
          </a:xfrm>
          <a:prstGeom prst="rect">
            <a:avLst/>
          </a:prstGeom>
        </p:spPr>
      </p:pic>
      <p:cxnSp>
        <p:nvCxnSpPr>
          <p:cNvPr id="24" name="Straight Connector 23">
            <a:extLst>
              <a:ext uri="{FF2B5EF4-FFF2-40B4-BE49-F238E27FC236}">
                <a16:creationId xmlns:a16="http://schemas.microsoft.com/office/drawing/2014/main" id="{BE5B8EFE-AF32-4125-97CC-7322A38DA0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88E1CB00-5EAD-BDA8-C187-90C7419BA63F}"/>
              </a:ext>
            </a:extLst>
          </p:cNvPr>
          <p:cNvSpPr>
            <a:spLocks noGrp="1"/>
          </p:cNvSpPr>
          <p:nvPr>
            <p:ph idx="1"/>
          </p:nvPr>
        </p:nvSpPr>
        <p:spPr>
          <a:xfrm>
            <a:off x="6411684" y="2198914"/>
            <a:ext cx="5127172" cy="3670180"/>
          </a:xfrm>
        </p:spPr>
        <p:txBody>
          <a:bodyPr vert="horz" lIns="0" tIns="45720" rIns="0" bIns="45720" rtlCol="0">
            <a:normAutofit/>
          </a:bodyPr>
          <a:lstStyle/>
          <a:p>
            <a:pPr>
              <a:buFont typeface="Courier New" panose="020F0502020204030204" pitchFamily="34" charset="0"/>
              <a:buChar char="o"/>
            </a:pPr>
            <a:r>
              <a:rPr lang="en-US">
                <a:cs typeface="Calibri" panose="020F0502020204030204"/>
              </a:rPr>
              <a:t>Basic overview of conditions that need close monitoring and intervention</a:t>
            </a:r>
          </a:p>
          <a:p>
            <a:pPr>
              <a:buFont typeface="Courier New" panose="020F0502020204030204" pitchFamily="34" charset="0"/>
              <a:buChar char="o"/>
            </a:pPr>
            <a:r>
              <a:rPr lang="en-US">
                <a:cs typeface="Calibri" panose="020F0502020204030204"/>
              </a:rPr>
              <a:t>Intended for nurses with less than 6 months of experience</a:t>
            </a:r>
          </a:p>
          <a:p>
            <a:pPr>
              <a:buFont typeface="Courier New" panose="020F0502020204030204" pitchFamily="34" charset="0"/>
              <a:buChar char="o"/>
            </a:pPr>
            <a:r>
              <a:rPr lang="en-US">
                <a:cs typeface="Calibri" panose="020F0502020204030204"/>
              </a:rPr>
              <a:t>Ideally taught in person with a hands-on portion</a:t>
            </a:r>
          </a:p>
          <a:p>
            <a:pPr>
              <a:buFont typeface="Courier New" panose="020F0502020204030204" pitchFamily="34" charset="0"/>
              <a:buChar char="o"/>
            </a:pPr>
            <a:r>
              <a:rPr lang="en-US">
                <a:cs typeface="Calibri" panose="020F0502020204030204"/>
              </a:rPr>
              <a:t>Approximate class time: 1 hour didactic, 1 hour hands-on</a:t>
            </a:r>
          </a:p>
          <a:p>
            <a:pPr>
              <a:buFont typeface="Courier New" panose="020F0502020204030204" pitchFamily="34" charset="0"/>
              <a:buChar char="o"/>
            </a:pPr>
            <a:r>
              <a:rPr lang="en-US">
                <a:cs typeface="Calibri" panose="020F0502020204030204"/>
              </a:rPr>
              <a:t>Please contact Emalee at </a:t>
            </a:r>
            <a:r>
              <a:rPr lang="en-US">
                <a:cs typeface="Calibri" panose="020F0502020204030204"/>
                <a:hlinkClick r:id="rId3">
                  <a:extLst>
                    <a:ext uri="{A12FA001-AC4F-418D-AE19-62706E023703}">
                      <ahyp:hlinkClr xmlns:ahyp="http://schemas.microsoft.com/office/drawing/2018/hyperlinkcolor" val="tx"/>
                    </a:ext>
                  </a:extLst>
                </a:hlinkClick>
              </a:rPr>
              <a:t>Emalee.P.Brink@osfhealthcare.org</a:t>
            </a:r>
            <a:r>
              <a:rPr lang="en-US">
                <a:cs typeface="Calibri" panose="020F0502020204030204"/>
              </a:rPr>
              <a:t> if you are interested in scheduling a session</a:t>
            </a:r>
          </a:p>
        </p:txBody>
      </p:sp>
      <p:sp>
        <p:nvSpPr>
          <p:cNvPr id="26" name="Rectangle 25">
            <a:extLst>
              <a:ext uri="{FF2B5EF4-FFF2-40B4-BE49-F238E27FC236}">
                <a16:creationId xmlns:a16="http://schemas.microsoft.com/office/drawing/2014/main" id="{E225B535-6DF5-4B36-9E4B-B80A0796A1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8" name="Rectangle 27">
            <a:extLst>
              <a:ext uri="{FF2B5EF4-FFF2-40B4-BE49-F238E27FC236}">
                <a16:creationId xmlns:a16="http://schemas.microsoft.com/office/drawing/2014/main" id="{EE43A332-627C-4D63-B88B-FC1C2B12D8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459893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a:p>
            <a:pPr algn="ctr"/>
            <a:endParaRPr lang="en-US">
              <a:cs typeface="Calibri"/>
            </a:endParaRPr>
          </a:p>
          <a:p>
            <a:pPr algn="ctr"/>
            <a:endParaRPr lang="en-US">
              <a:cs typeface="Calibri"/>
            </a:endParaRPr>
          </a:p>
          <a:p>
            <a:pPr algn="ctr"/>
            <a:endParaRPr lang="en-US">
              <a:cs typeface="Calibri"/>
            </a:endParaRPr>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53E96200-0BE0-967D-A874-D4DECE20D26A}"/>
              </a:ext>
            </a:extLst>
          </p:cNvPr>
          <p:cNvSpPr>
            <a:spLocks noGrp="1"/>
          </p:cNvSpPr>
          <p:nvPr>
            <p:ph type="title"/>
          </p:nvPr>
        </p:nvSpPr>
        <p:spPr>
          <a:xfrm>
            <a:off x="492370" y="605896"/>
            <a:ext cx="3084844" cy="5646208"/>
          </a:xfrm>
        </p:spPr>
        <p:txBody>
          <a:bodyPr anchor="ctr">
            <a:normAutofit/>
          </a:bodyPr>
          <a:lstStyle/>
          <a:p>
            <a:r>
              <a:rPr lang="en-US" sz="3600">
                <a:solidFill>
                  <a:srgbClr val="FFFFFF"/>
                </a:solidFill>
                <a:ea typeface="Calibri Light"/>
                <a:cs typeface="Calibri Light"/>
              </a:rPr>
              <a:t>S.T.A.B.L.E. - 6th Edition</a:t>
            </a:r>
            <a:endParaRPr lang="en-US" sz="3600">
              <a:solidFill>
                <a:srgbClr val="FFFFFF"/>
              </a:solidFill>
            </a:endParaRP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C30D70D0-D197-80AD-B7BF-09DC3659B0F2}"/>
              </a:ext>
            </a:extLst>
          </p:cNvPr>
          <p:cNvSpPr>
            <a:spLocks noGrp="1"/>
          </p:cNvSpPr>
          <p:nvPr>
            <p:ph idx="1"/>
          </p:nvPr>
        </p:nvSpPr>
        <p:spPr>
          <a:xfrm>
            <a:off x="4703270" y="799624"/>
            <a:ext cx="6413663" cy="5646208"/>
          </a:xfrm>
        </p:spPr>
        <p:txBody>
          <a:bodyPr vert="horz" lIns="0" tIns="45720" rIns="0" bIns="45720" rtlCol="0" anchor="ctr">
            <a:normAutofit/>
          </a:bodyPr>
          <a:lstStyle/>
          <a:p>
            <a:pPr marL="0" indent="0">
              <a:buNone/>
            </a:pPr>
            <a:r>
              <a:rPr lang="en-US" b="1">
                <a:cs typeface="Calibri"/>
              </a:rPr>
              <a:t>September 10, 2024</a:t>
            </a:r>
          </a:p>
          <a:p>
            <a:pPr marL="0" indent="0">
              <a:buNone/>
            </a:pPr>
            <a:r>
              <a:rPr lang="en-US" b="1">
                <a:cs typeface="Calibri"/>
              </a:rPr>
              <a:t>November 14, 2024</a:t>
            </a:r>
          </a:p>
          <a:p>
            <a:pPr marL="0" indent="0">
              <a:buNone/>
            </a:pPr>
            <a:r>
              <a:rPr lang="en-US" b="1">
                <a:ea typeface="Calibri" panose="020F0502020204030204"/>
                <a:cs typeface="Calibri" panose="020F0502020204030204"/>
              </a:rPr>
              <a:t>December 11, 2024 at St. Elizabeth (Ottawa)</a:t>
            </a:r>
          </a:p>
          <a:p>
            <a:pPr marL="0" indent="0">
              <a:buNone/>
            </a:pPr>
            <a:r>
              <a:rPr lang="en-US" b="1">
                <a:ea typeface="Calibri" panose="020F0502020204030204"/>
                <a:cs typeface="Calibri" panose="020F0502020204030204"/>
              </a:rPr>
              <a:t>[Seats may be available to network]</a:t>
            </a:r>
          </a:p>
          <a:p>
            <a:pPr>
              <a:buFont typeface="Arial" panose="020F0502020204030204" pitchFamily="34" charset="0"/>
              <a:buChar char="•"/>
            </a:pPr>
            <a:r>
              <a:rPr lang="en-US">
                <a:ea typeface="Calibri" panose="020F0502020204030204"/>
                <a:cs typeface="Calibri" panose="020F0502020204030204"/>
              </a:rPr>
              <a:t>Book is required for the course. Books will not be provided</a:t>
            </a:r>
          </a:p>
          <a:p>
            <a:pPr>
              <a:buFont typeface="Arial" panose="020F0502020204030204" pitchFamily="34" charset="0"/>
              <a:buChar char="•"/>
            </a:pPr>
            <a:r>
              <a:rPr lang="en-US">
                <a:ea typeface="Calibri" panose="020F0502020204030204"/>
                <a:cs typeface="Calibri" panose="020F0502020204030204"/>
              </a:rPr>
              <a:t>CEUs available for $20 course fee (9.6 contact hours)</a:t>
            </a:r>
          </a:p>
          <a:p>
            <a:pPr>
              <a:buFont typeface="Arial" panose="020F0502020204030204" pitchFamily="34" charset="0"/>
              <a:buChar char="•"/>
            </a:pPr>
            <a:endParaRPr lang="en-US">
              <a:latin typeface="Calibri" panose="020F0502020204030204"/>
              <a:ea typeface="Calibri" panose="020F0502020204030204"/>
              <a:cs typeface="Calibri" panose="020F0502020204030204"/>
            </a:endParaRPr>
          </a:p>
          <a:p>
            <a:pPr marL="0" indent="0">
              <a:buNone/>
            </a:pPr>
            <a:endParaRPr lang="en-US">
              <a:latin typeface="Calibri" panose="020F0502020204030204"/>
              <a:ea typeface="Calibri" panose="020F0502020204030204"/>
              <a:cs typeface="Calibri" panose="020F0502020204030204"/>
            </a:endParaRPr>
          </a:p>
          <a:p>
            <a:pPr marL="0" indent="0">
              <a:buNone/>
            </a:pPr>
            <a:r>
              <a:rPr lang="en-US" sz="1600">
                <a:latin typeface="Calibri Light"/>
                <a:ea typeface="Calibri" panose="020F0502020204030204"/>
                <a:cs typeface="Times New Roman"/>
              </a:rPr>
              <a:t>Instructor:</a:t>
            </a:r>
            <a:endParaRPr lang="en-US" sz="1600">
              <a:latin typeface="Calibri Light"/>
              <a:ea typeface="Calibri" panose="020F0502020204030204"/>
              <a:cs typeface="Calibri" panose="020F0502020204030204"/>
            </a:endParaRPr>
          </a:p>
          <a:p>
            <a:pPr marL="0" indent="0">
              <a:buNone/>
            </a:pPr>
            <a:r>
              <a:rPr lang="en-US" sz="1600">
                <a:latin typeface="Calibri Light"/>
                <a:ea typeface="Calibri" panose="020F0502020204030204"/>
                <a:cs typeface="Times New Roman"/>
              </a:rPr>
              <a:t>Christina M. Spurgeon, MSN, APRN, NNP-BC</a:t>
            </a:r>
            <a:endParaRPr lang="en-US" sz="1600">
              <a:latin typeface="Calibri Light"/>
              <a:ea typeface="Calibri" panose="020F0502020204030204"/>
              <a:cs typeface="Calibri" panose="020F0502020204030204"/>
            </a:endParaRPr>
          </a:p>
          <a:p>
            <a:pPr marL="0" indent="0">
              <a:buNone/>
            </a:pPr>
            <a:r>
              <a:rPr lang="en-US" sz="1600">
                <a:latin typeface="Calibri Light"/>
                <a:ea typeface="Calibri" panose="020F0502020204030204"/>
                <a:cs typeface="Times New Roman"/>
              </a:rPr>
              <a:t>Neonatal Nurse Practitioner</a:t>
            </a:r>
            <a:endParaRPr lang="en-US" sz="1600">
              <a:latin typeface="Calibri Light"/>
              <a:ea typeface="Calibri" panose="020F0502020204030204"/>
              <a:cs typeface="Calibri" panose="020F0502020204030204"/>
            </a:endParaRPr>
          </a:p>
          <a:p>
            <a:pPr marL="0" indent="0">
              <a:buNone/>
            </a:pPr>
            <a:r>
              <a:rPr lang="en-US" sz="1600">
                <a:latin typeface="Calibri Light"/>
                <a:ea typeface="Calibri" panose="020F0502020204030204"/>
                <a:cs typeface="Times New Roman"/>
              </a:rPr>
              <a:t>Children’s Hospital of Illinois NICU</a:t>
            </a:r>
            <a:endParaRPr lang="en-US" sz="1600">
              <a:latin typeface="Calibri Light"/>
              <a:ea typeface="Calibri" panose="020F0502020204030204"/>
              <a:cs typeface="Calibri" panose="020F0502020204030204"/>
            </a:endParaRPr>
          </a:p>
          <a:p>
            <a:pPr>
              <a:buFont typeface="Arial" panose="020F0502020204030204" pitchFamily="34" charset="0"/>
              <a:buChar char="•"/>
            </a:pPr>
            <a:endParaRPr lang="en-US">
              <a:ea typeface="Calibri" panose="020F0502020204030204"/>
              <a:cs typeface="Calibri" panose="020F0502020204030204"/>
            </a:endParaRPr>
          </a:p>
          <a:p>
            <a:pPr>
              <a:buFont typeface="Arial" panose="020F0502020204030204" pitchFamily="34" charset="0"/>
              <a:buChar char="•"/>
            </a:pPr>
            <a:endParaRPr lang="en-US">
              <a:ea typeface="Calibri" panose="020F0502020204030204"/>
              <a:cs typeface="Calibri" panose="020F0502020204030204"/>
            </a:endParaRPr>
          </a:p>
        </p:txBody>
      </p:sp>
    </p:spTree>
    <p:extLst>
      <p:ext uri="{BB962C8B-B14F-4D97-AF65-F5344CB8AC3E}">
        <p14:creationId xmlns:p14="http://schemas.microsoft.com/office/powerpoint/2010/main" val="4261450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567E84E2-5C17-7C19-045E-C4E440844C2A}"/>
              </a:ext>
            </a:extLst>
          </p:cNvPr>
          <p:cNvSpPr>
            <a:spLocks noGrp="1"/>
          </p:cNvSpPr>
          <p:nvPr>
            <p:ph type="title"/>
          </p:nvPr>
        </p:nvSpPr>
        <p:spPr>
          <a:xfrm>
            <a:off x="492370" y="605896"/>
            <a:ext cx="3084844" cy="5646208"/>
          </a:xfrm>
        </p:spPr>
        <p:txBody>
          <a:bodyPr anchor="ctr">
            <a:normAutofit/>
          </a:bodyPr>
          <a:lstStyle/>
          <a:p>
            <a:r>
              <a:rPr lang="en-US" sz="3600">
                <a:solidFill>
                  <a:srgbClr val="FFFFFF"/>
                </a:solidFill>
                <a:cs typeface="Calibri Light"/>
              </a:rPr>
              <a:t>S.T.A.B.L.E. 7th Edition</a:t>
            </a:r>
            <a:endParaRPr lang="en-US" sz="3600">
              <a:solidFill>
                <a:srgbClr val="FFFFFF"/>
              </a:solidFill>
            </a:endParaRP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2CE15000-0EF7-19FF-7289-18E240EE394E}"/>
              </a:ext>
            </a:extLst>
          </p:cNvPr>
          <p:cNvSpPr>
            <a:spLocks noGrp="1"/>
          </p:cNvSpPr>
          <p:nvPr>
            <p:ph idx="1"/>
          </p:nvPr>
        </p:nvSpPr>
        <p:spPr>
          <a:xfrm>
            <a:off x="4742016" y="605896"/>
            <a:ext cx="6413663" cy="5646208"/>
          </a:xfrm>
        </p:spPr>
        <p:txBody>
          <a:bodyPr vert="horz" lIns="0" tIns="45720" rIns="0" bIns="45720" rtlCol="0" anchor="ctr">
            <a:normAutofit/>
          </a:bodyPr>
          <a:lstStyle/>
          <a:p>
            <a:r>
              <a:rPr lang="en-US">
                <a:cs typeface="Calibri"/>
              </a:rPr>
              <a:t>Plan to offer a class each quarter</a:t>
            </a:r>
          </a:p>
          <a:p>
            <a:pPr marL="383540" lvl="1">
              <a:buFont typeface="Courier New" panose="020F0502020204030204" pitchFamily="34" charset="0"/>
              <a:buChar char="o"/>
            </a:pPr>
            <a:r>
              <a:rPr lang="en-US">
                <a:cs typeface="Calibri"/>
              </a:rPr>
              <a:t>2 classes at OSF Ministry Headquarters (Peoria)</a:t>
            </a:r>
          </a:p>
          <a:p>
            <a:pPr marL="383540" lvl="1">
              <a:buFont typeface="Courier New" panose="020F0502020204030204" pitchFamily="34" charset="0"/>
              <a:buChar char="o"/>
            </a:pPr>
            <a:r>
              <a:rPr lang="en-US">
                <a:cs typeface="Calibri"/>
              </a:rPr>
              <a:t>2 classes somewhere in the region</a:t>
            </a:r>
          </a:p>
          <a:p>
            <a:pPr marL="566420" lvl="2">
              <a:buFont typeface="Wingdings" panose="020F0502020204030204" pitchFamily="34" charset="0"/>
              <a:buChar char="§"/>
            </a:pPr>
            <a:r>
              <a:rPr lang="en-US">
                <a:cs typeface="Calibri"/>
              </a:rPr>
              <a:t>If you would like to host, please contact Emalee</a:t>
            </a:r>
          </a:p>
          <a:p>
            <a:r>
              <a:rPr lang="en-US">
                <a:cs typeface="Calibri"/>
              </a:rPr>
              <a:t>There will be a fee associated with S.T.A.B.L.E. prework</a:t>
            </a:r>
          </a:p>
          <a:p>
            <a:pPr marL="383540" lvl="1">
              <a:buFont typeface="Courier New" panose="020F0502020204030204" pitchFamily="34" charset="0"/>
              <a:buChar char="o"/>
            </a:pPr>
            <a:r>
              <a:rPr lang="en-US">
                <a:cs typeface="Calibri"/>
              </a:rPr>
              <a:t>Discounted rate if hospital purchases seats</a:t>
            </a:r>
          </a:p>
          <a:p>
            <a:pPr marL="383540" lvl="1">
              <a:buFont typeface="Courier New" panose="020F0502020204030204" pitchFamily="34" charset="0"/>
              <a:buChar char="o"/>
            </a:pPr>
            <a:r>
              <a:rPr lang="en-US">
                <a:cs typeface="Calibri"/>
              </a:rPr>
              <a:t>Nurse Grid Learn, $54 per learner</a:t>
            </a:r>
          </a:p>
          <a:p>
            <a:pPr marL="0">
              <a:buSzTx/>
              <a:buNone/>
            </a:pPr>
            <a:r>
              <a:rPr lang="en-US">
                <a:cs typeface="Calibri"/>
              </a:rPr>
              <a:t>STABLE Foundations course required before in-person course</a:t>
            </a:r>
          </a:p>
          <a:p>
            <a:pPr marL="0">
              <a:buSzTx/>
              <a:buNone/>
            </a:pPr>
            <a:r>
              <a:rPr lang="en-US">
                <a:cs typeface="Calibri"/>
              </a:rPr>
              <a:t>In-person course will remain free</a:t>
            </a:r>
            <a:endParaRPr lang="en-US"/>
          </a:p>
          <a:p>
            <a:pPr marL="0">
              <a:buSzTx/>
              <a:buNone/>
            </a:pPr>
            <a:r>
              <a:rPr lang="en-US">
                <a:cs typeface="Calibri"/>
              </a:rPr>
              <a:t>Opportunity for hands-on learning</a:t>
            </a:r>
          </a:p>
          <a:p>
            <a:pPr marL="0">
              <a:buSzTx/>
              <a:buNone/>
            </a:pPr>
            <a:r>
              <a:rPr lang="en-US">
                <a:cs typeface="Calibri"/>
              </a:rPr>
              <a:t>Recommended to take every 2 years</a:t>
            </a:r>
          </a:p>
          <a:p>
            <a:pPr marL="0">
              <a:buSzTx/>
              <a:buNone/>
            </a:pPr>
            <a:r>
              <a:rPr lang="en-US">
                <a:cs typeface="Calibri"/>
              </a:rPr>
              <a:t>CEUs offered through Jump Simulation </a:t>
            </a:r>
          </a:p>
        </p:txBody>
      </p:sp>
    </p:spTree>
    <p:extLst>
      <p:ext uri="{BB962C8B-B14F-4D97-AF65-F5344CB8AC3E}">
        <p14:creationId xmlns:p14="http://schemas.microsoft.com/office/powerpoint/2010/main" val="1873026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C72BE-ACBF-0BB8-2337-8A76B8BF088A}"/>
              </a:ext>
            </a:extLst>
          </p:cNvPr>
          <p:cNvSpPr>
            <a:spLocks noGrp="1"/>
          </p:cNvSpPr>
          <p:nvPr>
            <p:ph type="title"/>
          </p:nvPr>
        </p:nvSpPr>
        <p:spPr/>
        <p:txBody>
          <a:bodyPr/>
          <a:lstStyle/>
          <a:p>
            <a:r>
              <a:rPr lang="en-US">
                <a:cs typeface="Calibri Light"/>
              </a:rPr>
              <a:t>Wish List: Future Education Projects</a:t>
            </a:r>
            <a:endParaRPr lang="en-US"/>
          </a:p>
        </p:txBody>
      </p:sp>
      <p:sp>
        <p:nvSpPr>
          <p:cNvPr id="3" name="Content Placeholder 2">
            <a:extLst>
              <a:ext uri="{FF2B5EF4-FFF2-40B4-BE49-F238E27FC236}">
                <a16:creationId xmlns:a16="http://schemas.microsoft.com/office/drawing/2014/main" id="{94BEFB98-5661-F986-2F7B-5B83128EEF3F}"/>
              </a:ext>
            </a:extLst>
          </p:cNvPr>
          <p:cNvSpPr>
            <a:spLocks noGrp="1"/>
          </p:cNvSpPr>
          <p:nvPr>
            <p:ph idx="1"/>
          </p:nvPr>
        </p:nvSpPr>
        <p:spPr>
          <a:xfrm>
            <a:off x="1097280" y="2129870"/>
            <a:ext cx="10058400" cy="4023360"/>
          </a:xfrm>
        </p:spPr>
        <p:txBody>
          <a:bodyPr vert="horz" lIns="0" tIns="45720" rIns="0" bIns="45720" rtlCol="0" anchor="t">
            <a:normAutofit/>
          </a:bodyPr>
          <a:lstStyle/>
          <a:p>
            <a:pPr>
              <a:buFont typeface="Courier New" panose="020F0502020204030204" pitchFamily="34" charset="0"/>
              <a:buChar char="o"/>
            </a:pPr>
            <a:r>
              <a:rPr lang="en-US">
                <a:cs typeface="Calibri" panose="020F0502020204030204"/>
              </a:rPr>
              <a:t> Maternal Cardiac Arrest Simulation</a:t>
            </a:r>
          </a:p>
          <a:p>
            <a:pPr>
              <a:buFont typeface="Courier New" panose="020F0502020204030204" pitchFamily="34" charset="0"/>
              <a:buChar char="o"/>
            </a:pPr>
            <a:r>
              <a:rPr lang="en-US">
                <a:cs typeface="Calibri" panose="020F0502020204030204"/>
              </a:rPr>
              <a:t>Hemorrhage/Hypertension Escape Room </a:t>
            </a:r>
          </a:p>
          <a:p>
            <a:pPr>
              <a:buFont typeface="Courier New" panose="020F0502020204030204" pitchFamily="34" charset="0"/>
              <a:buChar char="o"/>
            </a:pPr>
            <a:r>
              <a:rPr lang="en-US">
                <a:cs typeface="Calibri" panose="020F0502020204030204"/>
              </a:rPr>
              <a:t>Neonatal Escape Rooms</a:t>
            </a:r>
          </a:p>
          <a:p>
            <a:pPr>
              <a:buFont typeface="Courier New" panose="020F0502020204030204" pitchFamily="34" charset="0"/>
              <a:buChar char="o"/>
            </a:pPr>
            <a:r>
              <a:rPr lang="en-US">
                <a:cs typeface="Calibri" panose="020F0502020204030204"/>
              </a:rPr>
              <a:t>Pre-transport stabilization course for LMS</a:t>
            </a:r>
          </a:p>
          <a:p>
            <a:pPr>
              <a:buFont typeface="Courier New" panose="020F0502020204030204" pitchFamily="34" charset="0"/>
              <a:buChar char="o"/>
            </a:pPr>
            <a:r>
              <a:rPr lang="en-US">
                <a:cs typeface="Calibri" panose="020F0502020204030204"/>
              </a:rPr>
              <a:t>Cardiac STABLE</a:t>
            </a:r>
          </a:p>
          <a:p>
            <a:pPr>
              <a:buFont typeface="Courier New" panose="020F0502020204030204" pitchFamily="34" charset="0"/>
              <a:buChar char="o"/>
            </a:pPr>
            <a:r>
              <a:rPr lang="en-US">
                <a:cs typeface="Calibri" panose="020F0502020204030204"/>
              </a:rPr>
              <a:t>Updated EMS/ED education</a:t>
            </a:r>
          </a:p>
          <a:p>
            <a:pPr>
              <a:buFont typeface="Courier New" panose="020F0502020204030204" pitchFamily="34" charset="0"/>
              <a:buChar char="o"/>
            </a:pPr>
            <a:r>
              <a:rPr lang="en-US">
                <a:cs typeface="Calibri" panose="020F0502020204030204"/>
              </a:rPr>
              <a:t>NICU reference guide for referring hospitals</a:t>
            </a:r>
          </a:p>
          <a:p>
            <a:pPr>
              <a:buFont typeface="Courier New" panose="020F0502020204030204" pitchFamily="34" charset="0"/>
              <a:buChar char="o"/>
            </a:pPr>
            <a:r>
              <a:rPr lang="en-US">
                <a:cs typeface="Calibri" panose="020F0502020204030204"/>
              </a:rPr>
              <a:t>One-pager education on website</a:t>
            </a:r>
          </a:p>
          <a:p>
            <a:pPr>
              <a:buFont typeface="Courier New" panose="020F0502020204030204" pitchFamily="34" charset="0"/>
              <a:buChar char="o"/>
            </a:pPr>
            <a:endParaRPr lang="en-US">
              <a:cs typeface="Calibri" panose="020F0502020204030204"/>
            </a:endParaRPr>
          </a:p>
          <a:p>
            <a:pPr>
              <a:buFont typeface="Courier New" panose="020F0502020204030204" pitchFamily="34" charset="0"/>
              <a:buChar char="o"/>
            </a:pPr>
            <a:endParaRPr lang="en-US">
              <a:cs typeface="Calibri" panose="020F0502020204030204"/>
            </a:endParaRPr>
          </a:p>
        </p:txBody>
      </p:sp>
    </p:spTree>
    <p:extLst>
      <p:ext uri="{BB962C8B-B14F-4D97-AF65-F5344CB8AC3E}">
        <p14:creationId xmlns:p14="http://schemas.microsoft.com/office/powerpoint/2010/main" val="22390581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C449B-05C1-7647-1FFF-FEF350087660}"/>
              </a:ext>
            </a:extLst>
          </p:cNvPr>
          <p:cNvSpPr>
            <a:spLocks noGrp="1"/>
          </p:cNvSpPr>
          <p:nvPr>
            <p:ph type="ctrTitle"/>
          </p:nvPr>
        </p:nvSpPr>
        <p:spPr>
          <a:xfrm>
            <a:off x="1071449" y="500647"/>
            <a:ext cx="10058400" cy="3892168"/>
          </a:xfrm>
        </p:spPr>
        <p:txBody>
          <a:bodyPr>
            <a:normAutofit/>
          </a:bodyPr>
          <a:lstStyle/>
          <a:p>
            <a:r>
              <a:rPr lang="en-US" sz="6800">
                <a:cs typeface="Calibri Light"/>
              </a:rPr>
              <a:t>If you have specific education requests, please reach out to Jen and Emalee.</a:t>
            </a:r>
            <a:endParaRPr lang="en-US" sz="6800"/>
          </a:p>
        </p:txBody>
      </p:sp>
      <p:sp>
        <p:nvSpPr>
          <p:cNvPr id="3" name="Subtitle 2">
            <a:extLst>
              <a:ext uri="{FF2B5EF4-FFF2-40B4-BE49-F238E27FC236}">
                <a16:creationId xmlns:a16="http://schemas.microsoft.com/office/drawing/2014/main" id="{4AE89B4A-D3A4-30FF-B7CB-41E0C1351BA2}"/>
              </a:ext>
            </a:extLst>
          </p:cNvPr>
          <p:cNvSpPr>
            <a:spLocks noGrp="1"/>
          </p:cNvSpPr>
          <p:nvPr>
            <p:ph type="subTitle" idx="1"/>
          </p:nvPr>
        </p:nvSpPr>
        <p:spPr>
          <a:xfrm>
            <a:off x="1100051" y="5225240"/>
            <a:ext cx="10058400" cy="1143000"/>
          </a:xfrm>
        </p:spPr>
        <p:txBody>
          <a:bodyPr vert="horz" lIns="91440" tIns="45720" rIns="91440" bIns="45720" rtlCol="0">
            <a:normAutofit/>
          </a:bodyPr>
          <a:lstStyle/>
          <a:p>
            <a:r>
              <a:rPr lang="en-US">
                <a:solidFill>
                  <a:srgbClr val="FFFFFF"/>
                </a:solidFill>
                <a:cs typeface="Calibri"/>
                <a:hlinkClick r:id="rId2">
                  <a:extLst>
                    <a:ext uri="{A12FA001-AC4F-418D-AE19-62706E023703}">
                      <ahyp:hlinkClr xmlns:ahyp="http://schemas.microsoft.com/office/drawing/2018/hyperlinkcolor" val="tx"/>
                    </a:ext>
                  </a:extLst>
                </a:hlinkClick>
              </a:rPr>
              <a:t>Jennifer.L.Carius@osfhealthcare.org</a:t>
            </a:r>
            <a:endParaRPr lang="en-US">
              <a:solidFill>
                <a:srgbClr val="FFFFFF"/>
              </a:solidFill>
              <a:cs typeface="Calibri"/>
            </a:endParaRPr>
          </a:p>
          <a:p>
            <a:r>
              <a:rPr lang="en-US">
                <a:solidFill>
                  <a:srgbClr val="FFFFFF"/>
                </a:solidFill>
                <a:cs typeface="Calibri"/>
                <a:hlinkClick r:id="rId3">
                  <a:extLst>
                    <a:ext uri="{A12FA001-AC4F-418D-AE19-62706E023703}">
                      <ahyp:hlinkClr xmlns:ahyp="http://schemas.microsoft.com/office/drawing/2018/hyperlinkcolor" val="tx"/>
                    </a:ext>
                  </a:extLst>
                </a:hlinkClick>
              </a:rPr>
              <a:t>Emalee.P.Brink@osfhealthcare.org</a:t>
            </a:r>
            <a:endParaRPr lang="en-US">
              <a:solidFill>
                <a:srgbClr val="FFFFFF"/>
              </a:solidFill>
              <a:cs typeface="Calibri"/>
              <a:hlinkClick r:id="rId3"/>
            </a:endParaRPr>
          </a:p>
          <a:p>
            <a:endParaRPr lang="en-US">
              <a:solidFill>
                <a:srgbClr val="FFFFFF"/>
              </a:solidFill>
              <a:cs typeface="Calibri"/>
            </a:endParaRPr>
          </a:p>
        </p:txBody>
      </p:sp>
    </p:spTree>
    <p:extLst>
      <p:ext uri="{BB962C8B-B14F-4D97-AF65-F5344CB8AC3E}">
        <p14:creationId xmlns:p14="http://schemas.microsoft.com/office/powerpoint/2010/main" val="669273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1ED40-9AFF-47AB-7D32-B6C0BE4868BE}"/>
              </a:ext>
            </a:extLst>
          </p:cNvPr>
          <p:cNvSpPr>
            <a:spLocks noGrp="1"/>
          </p:cNvSpPr>
          <p:nvPr>
            <p:ph type="title"/>
          </p:nvPr>
        </p:nvSpPr>
        <p:spPr/>
        <p:txBody>
          <a:bodyPr/>
          <a:lstStyle/>
          <a:p>
            <a:r>
              <a:rPr lang="en-US">
                <a:cs typeface="Calibri Light"/>
              </a:rPr>
              <a:t>Me First, New Mom Relaunch</a:t>
            </a:r>
            <a:endParaRPr lang="en-US"/>
          </a:p>
        </p:txBody>
      </p:sp>
      <p:pic>
        <p:nvPicPr>
          <p:cNvPr id="4" name="Content Placeholder 3" descr="A pair of blue rubber bracelets&#10;&#10;Description automatically generated">
            <a:extLst>
              <a:ext uri="{FF2B5EF4-FFF2-40B4-BE49-F238E27FC236}">
                <a16:creationId xmlns:a16="http://schemas.microsoft.com/office/drawing/2014/main" id="{BC0A8428-4A80-1DDD-0F29-D358F244877F}"/>
              </a:ext>
            </a:extLst>
          </p:cNvPr>
          <p:cNvPicPr>
            <a:picLocks noGrp="1" noChangeAspect="1"/>
          </p:cNvPicPr>
          <p:nvPr>
            <p:ph idx="1"/>
          </p:nvPr>
        </p:nvPicPr>
        <p:blipFill>
          <a:blip r:embed="rId2"/>
          <a:stretch>
            <a:fillRect/>
          </a:stretch>
        </p:blipFill>
        <p:spPr>
          <a:xfrm>
            <a:off x="884088" y="1956571"/>
            <a:ext cx="4804419" cy="4023360"/>
          </a:xfrm>
        </p:spPr>
      </p:pic>
      <p:sp>
        <p:nvSpPr>
          <p:cNvPr id="5" name="TextBox 4">
            <a:extLst>
              <a:ext uri="{FF2B5EF4-FFF2-40B4-BE49-F238E27FC236}">
                <a16:creationId xmlns:a16="http://schemas.microsoft.com/office/drawing/2014/main" id="{A85884F4-FF5E-4536-F430-53147206A9AE}"/>
              </a:ext>
            </a:extLst>
          </p:cNvPr>
          <p:cNvSpPr txBox="1"/>
          <p:nvPr/>
        </p:nvSpPr>
        <p:spPr>
          <a:xfrm>
            <a:off x="5999018" y="2008909"/>
            <a:ext cx="5902036"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cs typeface="Calibri"/>
              </a:rPr>
              <a:t>Why is this important?</a:t>
            </a:r>
          </a:p>
          <a:p>
            <a:pPr marL="285750" indent="-285750">
              <a:buFont typeface="Arial"/>
              <a:buChar char="•"/>
            </a:pPr>
            <a:r>
              <a:rPr lang="en-US" sz="2400">
                <a:cs typeface="Calibri"/>
              </a:rPr>
              <a:t>Visual reminder to patients for post birth warning signs</a:t>
            </a:r>
          </a:p>
          <a:p>
            <a:pPr marL="285750" indent="-285750">
              <a:buFont typeface="Arial"/>
              <a:buChar char="•"/>
            </a:pPr>
            <a:r>
              <a:rPr lang="en-US" sz="2400">
                <a:cs typeface="Calibri"/>
              </a:rPr>
              <a:t>Very helpful to EMS and ED staff to identify patients who have been pregnant recently</a:t>
            </a:r>
          </a:p>
          <a:p>
            <a:endParaRPr lang="en-US" sz="2400">
              <a:cs typeface="Calibri"/>
            </a:endParaRPr>
          </a:p>
          <a:p>
            <a:r>
              <a:rPr lang="en-US" sz="2400">
                <a:cs typeface="Calibri"/>
              </a:rPr>
              <a:t>Education Roll Out:</a:t>
            </a:r>
          </a:p>
          <a:p>
            <a:pPr marL="342900" indent="-342900">
              <a:buFont typeface="Arial"/>
              <a:buChar char="•"/>
            </a:pPr>
            <a:r>
              <a:rPr lang="en-US" sz="2400">
                <a:cs typeface="Calibri"/>
              </a:rPr>
              <a:t>Patient education material</a:t>
            </a:r>
          </a:p>
          <a:p>
            <a:pPr marL="342900" indent="-342900">
              <a:buFont typeface="Arial"/>
              <a:buChar char="•"/>
            </a:pPr>
            <a:r>
              <a:rPr lang="en-US" sz="2400">
                <a:cs typeface="Calibri"/>
              </a:rPr>
              <a:t>Staff discharge education </a:t>
            </a:r>
          </a:p>
          <a:p>
            <a:pPr marL="342900" indent="-342900">
              <a:buFont typeface="Arial"/>
              <a:buChar char="•"/>
            </a:pPr>
            <a:r>
              <a:rPr lang="en-US" sz="2400">
                <a:cs typeface="Calibri"/>
              </a:rPr>
              <a:t>EMS/ED staff quick reference guide</a:t>
            </a:r>
          </a:p>
          <a:p>
            <a:endParaRPr lang="en-US" sz="2400">
              <a:cs typeface="Calibri"/>
            </a:endParaRPr>
          </a:p>
        </p:txBody>
      </p:sp>
    </p:spTree>
    <p:extLst>
      <p:ext uri="{BB962C8B-B14F-4D97-AF65-F5344CB8AC3E}">
        <p14:creationId xmlns:p14="http://schemas.microsoft.com/office/powerpoint/2010/main" val="2115637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blue bracelet with words on it&#10;&#10;Description automatically generated">
            <a:extLst>
              <a:ext uri="{FF2B5EF4-FFF2-40B4-BE49-F238E27FC236}">
                <a16:creationId xmlns:a16="http://schemas.microsoft.com/office/drawing/2014/main" id="{6E9094D5-5B13-04D3-FCA7-5F9ACFBB214C}"/>
              </a:ext>
            </a:extLst>
          </p:cNvPr>
          <p:cNvPicPr>
            <a:picLocks noChangeAspect="1"/>
          </p:cNvPicPr>
          <p:nvPr/>
        </p:nvPicPr>
        <p:blipFill>
          <a:blip r:embed="rId3"/>
          <a:stretch>
            <a:fillRect/>
          </a:stretch>
        </p:blipFill>
        <p:spPr>
          <a:xfrm>
            <a:off x="851961" y="101025"/>
            <a:ext cx="5089501" cy="6393412"/>
          </a:xfrm>
          <a:prstGeom prst="rect">
            <a:avLst/>
          </a:prstGeom>
        </p:spPr>
      </p:pic>
      <p:sp>
        <p:nvSpPr>
          <p:cNvPr id="3" name="TextBox 2">
            <a:extLst>
              <a:ext uri="{FF2B5EF4-FFF2-40B4-BE49-F238E27FC236}">
                <a16:creationId xmlns:a16="http://schemas.microsoft.com/office/drawing/2014/main" id="{629CE1B9-7ABD-21AF-2E73-98E5F041FF93}"/>
              </a:ext>
            </a:extLst>
          </p:cNvPr>
          <p:cNvSpPr txBox="1"/>
          <p:nvPr/>
        </p:nvSpPr>
        <p:spPr>
          <a:xfrm>
            <a:off x="6693330" y="2206087"/>
            <a:ext cx="4413383"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a:cs typeface="Calibri"/>
              </a:rPr>
              <a:t>Sample Patient Flyer</a:t>
            </a:r>
            <a:endParaRPr lang="en-US" sz="4000"/>
          </a:p>
        </p:txBody>
      </p:sp>
    </p:spTree>
    <p:extLst>
      <p:ext uri="{BB962C8B-B14F-4D97-AF65-F5344CB8AC3E}">
        <p14:creationId xmlns:p14="http://schemas.microsoft.com/office/powerpoint/2010/main" val="4008980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D3533-19B8-157F-2479-33EAA883FB1F}"/>
              </a:ext>
            </a:extLst>
          </p:cNvPr>
          <p:cNvSpPr>
            <a:spLocks noGrp="1"/>
          </p:cNvSpPr>
          <p:nvPr>
            <p:ph type="ctrTitle"/>
          </p:nvPr>
        </p:nvSpPr>
        <p:spPr/>
        <p:txBody>
          <a:bodyPr/>
          <a:lstStyle/>
          <a:p>
            <a:r>
              <a:rPr lang="en-US">
                <a:cs typeface="Calibri Light"/>
              </a:rPr>
              <a:t>HIE Project</a:t>
            </a:r>
            <a:endParaRPr lang="en-US"/>
          </a:p>
        </p:txBody>
      </p:sp>
    </p:spTree>
    <p:extLst>
      <p:ext uri="{BB962C8B-B14F-4D97-AF65-F5344CB8AC3E}">
        <p14:creationId xmlns:p14="http://schemas.microsoft.com/office/powerpoint/2010/main" val="992038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B4099BC-6C20-D434-3034-366CC67528CF}"/>
              </a:ext>
            </a:extLst>
          </p:cNvPr>
          <p:cNvSpPr>
            <a:spLocks noGrp="1"/>
          </p:cNvSpPr>
          <p:nvPr>
            <p:ph type="title"/>
          </p:nvPr>
        </p:nvSpPr>
        <p:spPr>
          <a:xfrm>
            <a:off x="492370" y="605896"/>
            <a:ext cx="3084844" cy="5646208"/>
          </a:xfrm>
        </p:spPr>
        <p:txBody>
          <a:bodyPr anchor="ctr">
            <a:normAutofit/>
          </a:bodyPr>
          <a:lstStyle/>
          <a:p>
            <a:r>
              <a:rPr lang="en-US" sz="3600">
                <a:solidFill>
                  <a:srgbClr val="FFFFFF"/>
                </a:solidFill>
                <a:cs typeface="Calibri Light"/>
              </a:rPr>
              <a:t>Old Education</a:t>
            </a:r>
            <a:endParaRPr lang="en-US" sz="3600">
              <a:solidFill>
                <a:srgbClr val="FFFFFF"/>
              </a:solidFill>
            </a:endParaRP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7" name="Content Placeholder 6" descr="A black and white sign with black text&#10;&#10;Description automatically generated">
            <a:extLst>
              <a:ext uri="{FF2B5EF4-FFF2-40B4-BE49-F238E27FC236}">
                <a16:creationId xmlns:a16="http://schemas.microsoft.com/office/drawing/2014/main" id="{F785EB47-02F2-7B75-CAE2-629492CC54F4}"/>
              </a:ext>
            </a:extLst>
          </p:cNvPr>
          <p:cNvPicPr>
            <a:picLocks noGrp="1" noChangeAspect="1"/>
          </p:cNvPicPr>
          <p:nvPr>
            <p:ph idx="1"/>
          </p:nvPr>
        </p:nvPicPr>
        <p:blipFill>
          <a:blip r:embed="rId2"/>
          <a:stretch>
            <a:fillRect/>
          </a:stretch>
        </p:blipFill>
        <p:spPr>
          <a:xfrm>
            <a:off x="4474238" y="1419531"/>
            <a:ext cx="6998246" cy="4023360"/>
          </a:xfrm>
        </p:spPr>
      </p:pic>
    </p:spTree>
    <p:extLst>
      <p:ext uri="{BB962C8B-B14F-4D97-AF65-F5344CB8AC3E}">
        <p14:creationId xmlns:p14="http://schemas.microsoft.com/office/powerpoint/2010/main" val="3491449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5AB4C8-48BF-E2A6-96AA-71CB240AB70F}"/>
              </a:ext>
            </a:extLst>
          </p:cNvPr>
          <p:cNvPicPr>
            <a:picLocks noChangeAspect="1"/>
          </p:cNvPicPr>
          <p:nvPr/>
        </p:nvPicPr>
        <p:blipFill>
          <a:blip r:embed="rId2"/>
          <a:stretch>
            <a:fillRect/>
          </a:stretch>
        </p:blipFill>
        <p:spPr>
          <a:xfrm>
            <a:off x="5423175" y="222143"/>
            <a:ext cx="4910262" cy="6413715"/>
          </a:xfrm>
          <a:prstGeom prst="rect">
            <a:avLst/>
          </a:prstGeom>
        </p:spPr>
      </p:pic>
      <p:sp>
        <p:nvSpPr>
          <p:cNvPr id="3" name="Title 2">
            <a:extLst>
              <a:ext uri="{FF2B5EF4-FFF2-40B4-BE49-F238E27FC236}">
                <a16:creationId xmlns:a16="http://schemas.microsoft.com/office/drawing/2014/main" id="{01C9835C-1351-E07A-2FEE-780497853553}"/>
              </a:ext>
            </a:extLst>
          </p:cNvPr>
          <p:cNvSpPr>
            <a:spLocks noGrp="1"/>
          </p:cNvSpPr>
          <p:nvPr>
            <p:ph type="title"/>
          </p:nvPr>
        </p:nvSpPr>
        <p:spPr>
          <a:xfrm>
            <a:off x="457200" y="1149715"/>
            <a:ext cx="3200400" cy="2286000"/>
          </a:xfrm>
        </p:spPr>
        <p:txBody>
          <a:bodyPr/>
          <a:lstStyle/>
          <a:p>
            <a:r>
              <a:rPr lang="en-US">
                <a:cs typeface="Calibri Light"/>
              </a:rPr>
              <a:t>New Education</a:t>
            </a:r>
            <a:endParaRPr lang="en-US"/>
          </a:p>
        </p:txBody>
      </p:sp>
    </p:spTree>
    <p:extLst>
      <p:ext uri="{BB962C8B-B14F-4D97-AF65-F5344CB8AC3E}">
        <p14:creationId xmlns:p14="http://schemas.microsoft.com/office/powerpoint/2010/main" val="4212562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D3F1C-302A-D688-2015-AF36B21FA136}"/>
              </a:ext>
            </a:extLst>
          </p:cNvPr>
          <p:cNvSpPr>
            <a:spLocks noGrp="1"/>
          </p:cNvSpPr>
          <p:nvPr>
            <p:ph type="ctrTitle"/>
          </p:nvPr>
        </p:nvSpPr>
        <p:spPr/>
        <p:txBody>
          <a:bodyPr/>
          <a:lstStyle/>
          <a:p>
            <a:r>
              <a:rPr lang="en-US">
                <a:ea typeface="Calibri Light"/>
                <a:cs typeface="Calibri Light"/>
              </a:rPr>
              <a:t>Class Offerings</a:t>
            </a:r>
            <a:endParaRPr lang="en-US"/>
          </a:p>
        </p:txBody>
      </p:sp>
    </p:spTree>
    <p:extLst>
      <p:ext uri="{BB962C8B-B14F-4D97-AF65-F5344CB8AC3E}">
        <p14:creationId xmlns:p14="http://schemas.microsoft.com/office/powerpoint/2010/main" val="4168311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E2770AE-AD3E-4FFA-9715-E5003EEEA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DDEBB60B-8456-4747-88E0-6E24098E1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1" name="Straight Connector 10">
            <a:extLst>
              <a:ext uri="{FF2B5EF4-FFF2-40B4-BE49-F238E27FC236}">
                <a16:creationId xmlns:a16="http://schemas.microsoft.com/office/drawing/2014/main" id="{BD421C39-F208-4386-B9CA-9B62158155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406F2966-A393-421A-A3F2-39125699B6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74771" y="634946"/>
            <a:ext cx="6574972" cy="1450757"/>
          </a:xfrm>
        </p:spPr>
        <p:txBody>
          <a:bodyPr vert="horz" lIns="91440" tIns="45720" rIns="91440" bIns="45720" rtlCol="0" anchor="b">
            <a:normAutofit/>
          </a:bodyPr>
          <a:lstStyle/>
          <a:p>
            <a:r>
              <a:rPr lang="en-US" sz="4800">
                <a:solidFill>
                  <a:schemeClr val="tx1">
                    <a:lumMod val="75000"/>
                    <a:lumOff val="25000"/>
                  </a:schemeClr>
                </a:solidFill>
              </a:rPr>
              <a:t>FUNDAMENTALS OF FETAL MONITORING (FOFM)</a:t>
            </a:r>
          </a:p>
        </p:txBody>
      </p:sp>
      <p:pic>
        <p:nvPicPr>
          <p:cNvPr id="7" name="Picture Placeholder 6"/>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l="2541" r="2454"/>
          <a:stretch/>
        </p:blipFill>
        <p:spPr bwMode="auto">
          <a:xfrm>
            <a:off x="633999" y="640081"/>
            <a:ext cx="4001315" cy="5314406"/>
          </a:xfrm>
          <a:prstGeom prst="rect">
            <a:avLst/>
          </a:prstGeom>
          <a:extLst>
            <a:ext uri="{909E8E84-426E-40DD-AFC4-6F175D3DCCD1}">
              <a14:hiddenFill xmlns:a14="http://schemas.microsoft.com/office/drawing/2010/main">
                <a:solidFill>
                  <a:srgbClr val="FFFFFF"/>
                </a:solidFill>
              </a14:hiddenFill>
            </a:ext>
          </a:extLst>
        </p:spPr>
      </p:pic>
      <p:cxnSp>
        <p:nvCxnSpPr>
          <p:cNvPr id="15" name="Straight Connector 14">
            <a:extLst>
              <a:ext uri="{FF2B5EF4-FFF2-40B4-BE49-F238E27FC236}">
                <a16:creationId xmlns:a16="http://schemas.microsoft.com/office/drawing/2014/main" id="{A708E0DD-B7C1-46F2-9EA9-AC79AA6035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type="body" sz="half" idx="2"/>
          </p:nvPr>
        </p:nvSpPr>
        <p:spPr>
          <a:xfrm>
            <a:off x="4974769" y="2198914"/>
            <a:ext cx="6574973" cy="3670180"/>
          </a:xfrm>
        </p:spPr>
        <p:txBody>
          <a:bodyPr vert="horz" lIns="0" tIns="45720" rIns="0" bIns="45720" rtlCol="0" anchor="t">
            <a:normAutofit/>
          </a:bodyPr>
          <a:lstStyle/>
          <a:p>
            <a:pPr indent="-228600">
              <a:buFont typeface="Calibri" panose="020F0502020204030204" pitchFamily="34" charset="0"/>
              <a:buChar char="•"/>
            </a:pPr>
            <a:r>
              <a:rPr lang="en-US" sz="2000">
                <a:solidFill>
                  <a:schemeClr val="tx1">
                    <a:lumMod val="75000"/>
                    <a:lumOff val="25000"/>
                  </a:schemeClr>
                </a:solidFill>
              </a:rPr>
              <a:t>Audience: Novice Registered Nurses in the State of Illinois who will be providing fetal monitoring to antepartum and intrapartum patients. </a:t>
            </a:r>
            <a:endParaRPr lang="en-US" sz="2000">
              <a:solidFill>
                <a:schemeClr val="tx1">
                  <a:lumMod val="75000"/>
                  <a:lumOff val="25000"/>
                </a:schemeClr>
              </a:solidFill>
              <a:cs typeface="Calibri"/>
            </a:endParaRPr>
          </a:p>
          <a:p>
            <a:pPr indent="-228600">
              <a:buFont typeface="Calibri" panose="020F0502020204030204" pitchFamily="34" charset="0"/>
              <a:buChar char="•"/>
            </a:pPr>
            <a:r>
              <a:rPr lang="en-US" sz="2000">
                <a:solidFill>
                  <a:schemeClr val="tx1">
                    <a:lumMod val="75000"/>
                    <a:lumOff val="25000"/>
                  </a:schemeClr>
                </a:solidFill>
              </a:rPr>
              <a:t>Time commitment – 8 hours – CEU’S will be available.</a:t>
            </a:r>
            <a:endParaRPr lang="en-US" sz="2000">
              <a:solidFill>
                <a:schemeClr val="tx1">
                  <a:lumMod val="75000"/>
                  <a:lumOff val="25000"/>
                </a:schemeClr>
              </a:solidFill>
              <a:cs typeface="Calibri"/>
            </a:endParaRPr>
          </a:p>
          <a:p>
            <a:pPr indent="-228600">
              <a:buFont typeface="Calibri" panose="020F0502020204030204" pitchFamily="34" charset="0"/>
              <a:buChar char="•"/>
            </a:pPr>
            <a:r>
              <a:rPr lang="en-US" sz="2000">
                <a:solidFill>
                  <a:schemeClr val="tx1">
                    <a:lumMod val="75000"/>
                    <a:lumOff val="25000"/>
                  </a:schemeClr>
                </a:solidFill>
              </a:rPr>
              <a:t>Virtual</a:t>
            </a:r>
            <a:endParaRPr lang="en-US" sz="2000">
              <a:solidFill>
                <a:schemeClr val="tx1">
                  <a:lumMod val="75000"/>
                  <a:lumOff val="25000"/>
                </a:schemeClr>
              </a:solidFill>
              <a:cs typeface="Calibri"/>
            </a:endParaRPr>
          </a:p>
          <a:p>
            <a:pPr indent="-228600">
              <a:buFont typeface="Calibri" panose="020F0502020204030204" pitchFamily="34" charset="0"/>
              <a:buChar char="•"/>
            </a:pPr>
            <a:r>
              <a:rPr lang="en-US" sz="2000">
                <a:solidFill>
                  <a:schemeClr val="tx1">
                    <a:lumMod val="75000"/>
                    <a:lumOff val="25000"/>
                  </a:schemeClr>
                </a:solidFill>
              </a:rPr>
              <a:t>Content will be presented every month at the state level. </a:t>
            </a:r>
            <a:endParaRPr lang="en-US" sz="2000">
              <a:solidFill>
                <a:schemeClr val="tx1">
                  <a:lumMod val="75000"/>
                  <a:lumOff val="25000"/>
                </a:schemeClr>
              </a:solidFill>
              <a:cs typeface="Calibri"/>
            </a:endParaRPr>
          </a:p>
          <a:p>
            <a:pPr lvl="1" indent="-228600">
              <a:buFont typeface="Calibri" panose="020F0502020204030204" pitchFamily="34" charset="0"/>
              <a:buChar char="o"/>
            </a:pPr>
            <a:r>
              <a:rPr lang="en-US" sz="1800"/>
              <a:t>These classes will be taught by Illinois Administrative Perinatal Center Educators.</a:t>
            </a:r>
            <a:endParaRPr lang="en-US" sz="1800">
              <a:cs typeface="Calibri"/>
            </a:endParaRPr>
          </a:p>
          <a:p>
            <a:pPr indent="-228600">
              <a:buFont typeface="Calibri" panose="020F0502020204030204" pitchFamily="34" charset="0"/>
              <a:buChar char="•"/>
            </a:pPr>
            <a:r>
              <a:rPr lang="en-US" sz="2000">
                <a:solidFill>
                  <a:schemeClr val="tx1">
                    <a:lumMod val="75000"/>
                    <a:lumOff val="25000"/>
                  </a:schemeClr>
                </a:solidFill>
              </a:rPr>
              <a:t>For more information, please contact Jen at Jennifer.L.Carius@osfhealthcare.org</a:t>
            </a:r>
            <a:endParaRPr lang="en-US" sz="1600">
              <a:solidFill>
                <a:schemeClr val="tx1">
                  <a:lumMod val="75000"/>
                  <a:lumOff val="25000"/>
                </a:schemeClr>
              </a:solidFill>
              <a:cs typeface="Calibri"/>
            </a:endParaRPr>
          </a:p>
          <a:p>
            <a:pPr indent="-228600">
              <a:buFont typeface="Calibri" panose="020F0502020204030204" pitchFamily="34" charset="0"/>
              <a:buChar char="•"/>
            </a:pPr>
            <a:endParaRPr lang="en-US">
              <a:solidFill>
                <a:schemeClr val="tx1">
                  <a:lumMod val="75000"/>
                  <a:lumOff val="25000"/>
                </a:schemeClr>
              </a:solidFill>
            </a:endParaRPr>
          </a:p>
          <a:p>
            <a:pPr indent="-228600">
              <a:buFont typeface="Calibri" panose="020F0502020204030204" pitchFamily="34" charset="0"/>
              <a:buChar char="•"/>
            </a:pPr>
            <a:endParaRPr lang="en-US">
              <a:solidFill>
                <a:schemeClr val="tx1">
                  <a:lumMod val="75000"/>
                  <a:lumOff val="25000"/>
                </a:schemeClr>
              </a:solidFill>
            </a:endParaRPr>
          </a:p>
          <a:p>
            <a:pPr indent="-228600">
              <a:buFont typeface="Calibri" panose="020F0502020204030204" pitchFamily="34" charset="0"/>
              <a:buChar char="•"/>
            </a:pPr>
            <a:endParaRPr lang="en-US">
              <a:solidFill>
                <a:schemeClr val="tx1">
                  <a:lumMod val="75000"/>
                  <a:lumOff val="25000"/>
                </a:schemeClr>
              </a:solidFill>
            </a:endParaRPr>
          </a:p>
        </p:txBody>
      </p:sp>
      <p:sp>
        <p:nvSpPr>
          <p:cNvPr id="17" name="Rectangle 16">
            <a:extLst>
              <a:ext uri="{FF2B5EF4-FFF2-40B4-BE49-F238E27FC236}">
                <a16:creationId xmlns:a16="http://schemas.microsoft.com/office/drawing/2014/main" id="{68C396FD-C9DA-4054-B21D-73AA40BF1F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9" name="Rectangle 18">
            <a:extLst>
              <a:ext uri="{FF2B5EF4-FFF2-40B4-BE49-F238E27FC236}">
                <a16:creationId xmlns:a16="http://schemas.microsoft.com/office/drawing/2014/main" id="{C92C1F8A-6A35-4CE3-9C36-48FB7CB302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581313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FE2770AE-AD3E-4FFA-9715-E5003EEEA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6" name="Rectangle 25">
            <a:extLst>
              <a:ext uri="{FF2B5EF4-FFF2-40B4-BE49-F238E27FC236}">
                <a16:creationId xmlns:a16="http://schemas.microsoft.com/office/drawing/2014/main" id="{DDEBB60B-8456-4747-88E0-6E24098E1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7" name="Straight Connector 26">
            <a:extLst>
              <a:ext uri="{FF2B5EF4-FFF2-40B4-BE49-F238E27FC236}">
                <a16:creationId xmlns:a16="http://schemas.microsoft.com/office/drawing/2014/main" id="{BD421C39-F208-4386-B9CA-9B62158155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9" name="Rectangle 28">
            <a:extLst>
              <a:ext uri="{FF2B5EF4-FFF2-40B4-BE49-F238E27FC236}">
                <a16:creationId xmlns:a16="http://schemas.microsoft.com/office/drawing/2014/main" id="{406F2966-A393-421A-A3F2-39125699B6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74771" y="634946"/>
            <a:ext cx="6574972" cy="1450757"/>
          </a:xfrm>
        </p:spPr>
        <p:txBody>
          <a:bodyPr vert="horz" lIns="91440" tIns="45720" rIns="91440" bIns="45720" rtlCol="0" anchor="b">
            <a:normAutofit/>
          </a:bodyPr>
          <a:lstStyle/>
          <a:p>
            <a:r>
              <a:rPr lang="en-US" sz="4800">
                <a:solidFill>
                  <a:schemeClr val="tx1">
                    <a:lumMod val="75000"/>
                    <a:lumOff val="25000"/>
                  </a:schemeClr>
                </a:solidFill>
              </a:rPr>
              <a:t>AWHONN Intermediate Fetal Monitoring Course</a:t>
            </a:r>
          </a:p>
        </p:txBody>
      </p:sp>
      <p:pic>
        <p:nvPicPr>
          <p:cNvPr id="10" name="Picture Placeholder 9"/>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r="3780"/>
          <a:stretch/>
        </p:blipFill>
        <p:spPr>
          <a:xfrm>
            <a:off x="633999" y="640081"/>
            <a:ext cx="4001315" cy="5314406"/>
          </a:xfrm>
          <a:prstGeom prst="rect">
            <a:avLst/>
          </a:prstGeom>
        </p:spPr>
      </p:pic>
      <p:cxnSp>
        <p:nvCxnSpPr>
          <p:cNvPr id="31" name="Straight Connector 30">
            <a:extLst>
              <a:ext uri="{FF2B5EF4-FFF2-40B4-BE49-F238E27FC236}">
                <a16:creationId xmlns:a16="http://schemas.microsoft.com/office/drawing/2014/main" id="{A708E0DD-B7C1-46F2-9EA9-AC79AA6035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3" name="Content Placeholder 2"/>
          <p:cNvSpPr>
            <a:spLocks noGrp="1"/>
          </p:cNvSpPr>
          <p:nvPr>
            <p:ph type="body" sz="half" idx="2"/>
          </p:nvPr>
        </p:nvSpPr>
        <p:spPr>
          <a:xfrm>
            <a:off x="4974769" y="2198914"/>
            <a:ext cx="6574973" cy="3670180"/>
          </a:xfrm>
        </p:spPr>
        <p:txBody>
          <a:bodyPr vert="horz" lIns="0" tIns="45720" rIns="0" bIns="45720" rtlCol="0" anchor="t">
            <a:noAutofit/>
          </a:bodyPr>
          <a:lstStyle/>
          <a:p>
            <a:pPr indent="-228600">
              <a:buFont typeface="Calibri" panose="020F0502020204030204" pitchFamily="34" charset="0"/>
              <a:buChar char="•"/>
            </a:pPr>
            <a:r>
              <a:rPr lang="en-US" sz="1800">
                <a:solidFill>
                  <a:schemeClr val="tx1">
                    <a:lumMod val="75000"/>
                    <a:lumOff val="25000"/>
                  </a:schemeClr>
                </a:solidFill>
              </a:rPr>
              <a:t>Audience - Nurses who have completed Updates in Fetal Monitoring/Basic Fetal Monitoring/Fundamentals of Fetal Monitoring. </a:t>
            </a:r>
            <a:endParaRPr lang="en-US" sz="1800">
              <a:solidFill>
                <a:schemeClr val="tx1">
                  <a:lumMod val="75000"/>
                  <a:lumOff val="25000"/>
                </a:schemeClr>
              </a:solidFill>
              <a:cs typeface="Calibri"/>
            </a:endParaRPr>
          </a:p>
          <a:p>
            <a:pPr indent="-228600">
              <a:buFont typeface="Calibri" panose="020F0502020204030204" pitchFamily="34" charset="0"/>
              <a:buChar char="•"/>
            </a:pPr>
            <a:r>
              <a:rPr lang="en-US" sz="1800">
                <a:solidFill>
                  <a:schemeClr val="tx1">
                    <a:lumMod val="75000"/>
                    <a:lumOff val="25000"/>
                  </a:schemeClr>
                </a:solidFill>
              </a:rPr>
              <a:t>One year of experience with fetal monitoring interpretation is recommended. </a:t>
            </a:r>
            <a:endParaRPr lang="en-US" sz="1800">
              <a:solidFill>
                <a:schemeClr val="tx1">
                  <a:lumMod val="75000"/>
                  <a:lumOff val="25000"/>
                </a:schemeClr>
              </a:solidFill>
              <a:cs typeface="Calibri"/>
            </a:endParaRPr>
          </a:p>
          <a:p>
            <a:pPr indent="-228600">
              <a:buFont typeface="Calibri" panose="020F0502020204030204" pitchFamily="34" charset="0"/>
              <a:buChar char="•"/>
            </a:pPr>
            <a:r>
              <a:rPr lang="en-US" sz="1800">
                <a:solidFill>
                  <a:schemeClr val="tx1">
                    <a:lumMod val="75000"/>
                    <a:lumOff val="25000"/>
                  </a:schemeClr>
                </a:solidFill>
              </a:rPr>
              <a:t>Time commitment – 8 hour in person class. </a:t>
            </a:r>
            <a:endParaRPr lang="en-US" sz="1800">
              <a:solidFill>
                <a:schemeClr val="tx1">
                  <a:lumMod val="75000"/>
                  <a:lumOff val="25000"/>
                </a:schemeClr>
              </a:solidFill>
              <a:cs typeface="Calibri"/>
            </a:endParaRPr>
          </a:p>
          <a:p>
            <a:pPr lvl="1" indent="-228600">
              <a:buFont typeface="Calibri" panose="020F0502020204030204" pitchFamily="34" charset="0"/>
              <a:buChar char="o"/>
            </a:pPr>
            <a:r>
              <a:rPr lang="en-US" sz="1600" b="1" u="sng"/>
              <a:t>There will be on-line coursework that must be completed prior to class</a:t>
            </a:r>
            <a:r>
              <a:rPr lang="en-US" sz="1600"/>
              <a:t> (approximately 2-4 hours). </a:t>
            </a:r>
            <a:endParaRPr lang="en-US" sz="1600">
              <a:cs typeface="Calibri"/>
            </a:endParaRPr>
          </a:p>
          <a:p>
            <a:pPr indent="-228600">
              <a:buFont typeface="Calibri" panose="020F0502020204030204" pitchFamily="34" charset="0"/>
              <a:buChar char="•"/>
            </a:pPr>
            <a:r>
              <a:rPr lang="en-US" sz="1800" b="1">
                <a:solidFill>
                  <a:schemeClr val="tx1">
                    <a:lumMod val="75000"/>
                    <a:lumOff val="25000"/>
                  </a:schemeClr>
                </a:solidFill>
              </a:rPr>
              <a:t>October 14, 2024 (1 seat left).</a:t>
            </a:r>
            <a:endParaRPr lang="en-US" sz="1800" b="1">
              <a:solidFill>
                <a:schemeClr val="tx1">
                  <a:lumMod val="75000"/>
                  <a:lumOff val="25000"/>
                </a:schemeClr>
              </a:solidFill>
              <a:cs typeface="Calibri"/>
            </a:endParaRPr>
          </a:p>
          <a:p>
            <a:pPr indent="-228600">
              <a:buFont typeface="Calibri" panose="020F0502020204030204" pitchFamily="34" charset="0"/>
              <a:buChar char="•"/>
            </a:pPr>
            <a:r>
              <a:rPr lang="en-US" sz="1800">
                <a:solidFill>
                  <a:schemeClr val="tx1">
                    <a:lumMod val="75000"/>
                    <a:lumOff val="25000"/>
                  </a:schemeClr>
                </a:solidFill>
              </a:rPr>
              <a:t>To register and find available classes, please visit  </a:t>
            </a:r>
            <a:r>
              <a:rPr lang="en-US" sz="1800" u="sng">
                <a:solidFill>
                  <a:schemeClr val="tx1">
                    <a:lumMod val="75000"/>
                    <a:lumOff val="25000"/>
                  </a:schemeClr>
                </a:solidFill>
                <a:hlinkClick r:id="rId3">
                  <a:extLst>
                    <a:ext uri="{A12FA001-AC4F-418D-AE19-62706E023703}">
                      <ahyp:hlinkClr xmlns:ahyp="http://schemas.microsoft.com/office/drawing/2018/hyperlinkcolor" val="tx"/>
                    </a:ext>
                  </a:extLst>
                </a:hlinkClick>
              </a:rPr>
              <a:t>Contact us | North Central Perinatal Outreach (nciperinatal.com)</a:t>
            </a:r>
            <a:r>
              <a:rPr lang="en-US" sz="1800">
                <a:solidFill>
                  <a:schemeClr val="tx1">
                    <a:lumMod val="75000"/>
                    <a:lumOff val="25000"/>
                  </a:schemeClr>
                </a:solidFill>
              </a:rPr>
              <a:t> </a:t>
            </a:r>
            <a:endParaRPr lang="en-US" sz="1800">
              <a:solidFill>
                <a:schemeClr val="tx1">
                  <a:lumMod val="75000"/>
                  <a:lumOff val="25000"/>
                </a:schemeClr>
              </a:solidFill>
              <a:cs typeface="Calibri"/>
            </a:endParaRPr>
          </a:p>
          <a:p>
            <a:pPr indent="-228600">
              <a:buFont typeface="Calibri" panose="020F0502020204030204" pitchFamily="34" charset="0"/>
              <a:buChar char="•"/>
            </a:pPr>
            <a:r>
              <a:rPr lang="en-US" sz="1800">
                <a:solidFill>
                  <a:schemeClr val="tx1">
                    <a:lumMod val="75000"/>
                    <a:lumOff val="25000"/>
                  </a:schemeClr>
                </a:solidFill>
              </a:rPr>
              <a:t> This class is free, the only cost associated is the cost of the book required by AWHONN to attend and complete the course. </a:t>
            </a:r>
            <a:endParaRPr lang="en-US" sz="1800">
              <a:solidFill>
                <a:schemeClr val="tx1">
                  <a:lumMod val="75000"/>
                  <a:lumOff val="25000"/>
                </a:schemeClr>
              </a:solidFill>
              <a:cs typeface="Calibri"/>
            </a:endParaRPr>
          </a:p>
          <a:p>
            <a:pPr indent="-228600">
              <a:buFont typeface="Calibri" panose="020F0502020204030204" pitchFamily="34" charset="0"/>
              <a:buChar char="•"/>
            </a:pPr>
            <a:endParaRPr lang="en-US">
              <a:solidFill>
                <a:schemeClr val="tx1">
                  <a:lumMod val="75000"/>
                  <a:lumOff val="25000"/>
                </a:schemeClr>
              </a:solidFill>
            </a:endParaRPr>
          </a:p>
          <a:p>
            <a:pPr indent="-228600">
              <a:buFont typeface="Calibri" panose="020F0502020204030204" pitchFamily="34" charset="0"/>
              <a:buChar char="•"/>
            </a:pPr>
            <a:endParaRPr lang="en-US">
              <a:solidFill>
                <a:schemeClr val="tx1">
                  <a:lumMod val="75000"/>
                  <a:lumOff val="25000"/>
                </a:schemeClr>
              </a:solidFill>
            </a:endParaRPr>
          </a:p>
        </p:txBody>
      </p:sp>
      <p:sp>
        <p:nvSpPr>
          <p:cNvPr id="33" name="Rectangle 32">
            <a:extLst>
              <a:ext uri="{FF2B5EF4-FFF2-40B4-BE49-F238E27FC236}">
                <a16:creationId xmlns:a16="http://schemas.microsoft.com/office/drawing/2014/main" id="{68C396FD-C9DA-4054-B21D-73AA40BF1F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5" name="Rectangle 34">
            <a:extLst>
              <a:ext uri="{FF2B5EF4-FFF2-40B4-BE49-F238E27FC236}">
                <a16:creationId xmlns:a16="http://schemas.microsoft.com/office/drawing/2014/main" id="{C92C1F8A-6A35-4CE3-9C36-48FB7CB302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098911250"/>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CA72677B-2F8C-4192-8EBE-D360BE3B20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1bee7e01-9487-4ffb-80c0-fd716947923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697961D53682741B63D539C74334DFE" ma:contentTypeVersion="12" ma:contentTypeDescription="Create a new document." ma:contentTypeScope="" ma:versionID="751197add13861ac1d65a7855bc7b8e3">
  <xsd:schema xmlns:xsd="http://www.w3.org/2001/XMLSchema" xmlns:xs="http://www.w3.org/2001/XMLSchema" xmlns:p="http://schemas.microsoft.com/office/2006/metadata/properties" xmlns:ns3="1bee7e01-9487-4ffb-80c0-fd7169479230" xmlns:ns4="4407657a-eba2-4eea-b789-85067c80bf25" targetNamespace="http://schemas.microsoft.com/office/2006/metadata/properties" ma:root="true" ma:fieldsID="f8665f7d7c1c1fcfad854033c57431d1" ns3:_="" ns4:_="">
    <xsd:import namespace="1bee7e01-9487-4ffb-80c0-fd7169479230"/>
    <xsd:import namespace="4407657a-eba2-4eea-b789-85067c80bf25"/>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4:SharedWithUsers" minOccurs="0"/>
                <xsd:element ref="ns4:SharedWithDetails" minOccurs="0"/>
                <xsd:element ref="ns4:SharingHintHash" minOccurs="0"/>
                <xsd:element ref="ns3:MediaServiceDateTaken" minOccurs="0"/>
                <xsd:element ref="ns3:MediaServiceSystem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ee7e01-9487-4ffb-80c0-fd71694792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SystemTags" ma:index="16" nillable="true" ma:displayName="MediaServiceSystemTags" ma:hidden="true" ma:internalName="MediaServiceSystemTags" ma:readOnly="true">
      <xsd:simpleType>
        <xsd:restriction base="dms:Note"/>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07657a-eba2-4eea-b789-85067c80bf2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5E2DDF-2364-4044-A709-22CE51CCE0F9}">
  <ds:schemaRefs>
    <ds:schemaRef ds:uri="1bee7e01-9487-4ffb-80c0-fd7169479230"/>
    <ds:schemaRef ds:uri="4407657a-eba2-4eea-b789-85067c80bf2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F108731-9DDE-4F0E-B27C-B49EE13F5F9F}">
  <ds:schemaRefs>
    <ds:schemaRef ds:uri="http://schemas.microsoft.com/sharepoint/v3/contenttype/forms"/>
  </ds:schemaRefs>
</ds:datastoreItem>
</file>

<file path=customXml/itemProps3.xml><?xml version="1.0" encoding="utf-8"?>
<ds:datastoreItem xmlns:ds="http://schemas.openxmlformats.org/officeDocument/2006/customXml" ds:itemID="{165EEDF6-4303-4F3A-AC65-3DE0F7C9D072}">
  <ds:schemaRefs>
    <ds:schemaRef ds:uri="1bee7e01-9487-4ffb-80c0-fd7169479230"/>
    <ds:schemaRef ds:uri="4407657a-eba2-4eea-b789-85067c80bf2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1041</Words>
  <Application>Microsoft Office PowerPoint</Application>
  <PresentationFormat>Widescreen</PresentationFormat>
  <Paragraphs>121</Paragraphs>
  <Slides>19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Aptos</vt:lpstr>
      <vt:lpstr>Arial</vt:lpstr>
      <vt:lpstr>Calibri</vt:lpstr>
      <vt:lpstr>Calibri Light</vt:lpstr>
      <vt:lpstr>Courier New</vt:lpstr>
      <vt:lpstr>Wingdings</vt:lpstr>
      <vt:lpstr>Retrospect</vt:lpstr>
      <vt:lpstr>North Central Illinois Perinatal Network</vt:lpstr>
      <vt:lpstr>Me First, New Mom Relaunch</vt:lpstr>
      <vt:lpstr>PowerPoint Presentation</vt:lpstr>
      <vt:lpstr>HIE Project</vt:lpstr>
      <vt:lpstr>Old Education</vt:lpstr>
      <vt:lpstr>New Education</vt:lpstr>
      <vt:lpstr>Class Offerings</vt:lpstr>
      <vt:lpstr>FUNDAMENTALS OF FETAL MONITORING (FOFM)</vt:lpstr>
      <vt:lpstr>AWHONN Intermediate Fetal Monitoring Course</vt:lpstr>
      <vt:lpstr>AWHONN Advanced Fetal Monitoring Course</vt:lpstr>
      <vt:lpstr>AWHONN Classes for 2025 </vt:lpstr>
      <vt:lpstr>Spinning Babies 2024</vt:lpstr>
      <vt:lpstr>PREPARING FOR THE EXPECTED</vt:lpstr>
      <vt:lpstr>Basics of Newborn Assessment and Care</vt:lpstr>
      <vt:lpstr>Red Flags in Newborn Care</vt:lpstr>
      <vt:lpstr>S.T.A.B.L.E. - 6th Edition</vt:lpstr>
      <vt:lpstr>S.T.A.B.L.E. 7th Edition</vt:lpstr>
      <vt:lpstr>Wish List: Future Education Projects</vt:lpstr>
      <vt:lpstr>If you have specific education requests, please reach out to Jen and Emalee.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 Central Perinatal Region</dc:title>
  <dc:creator>Brink, Emalee P.</dc:creator>
  <cp:lastModifiedBy>Brink, Emalee P.</cp:lastModifiedBy>
  <cp:revision>2</cp:revision>
  <dcterms:created xsi:type="dcterms:W3CDTF">2023-11-27T17:33:37Z</dcterms:created>
  <dcterms:modified xsi:type="dcterms:W3CDTF">2024-09-04T16:51:37Z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0x0101008697961D53682741B63D539C74334DFE</vt:lpwstr>
  </property>
</Properties>
</file>