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07" r:id="rId6"/>
    <p:sldId id="306" r:id="rId7"/>
    <p:sldId id="303" r:id="rId8"/>
    <p:sldId id="289" r:id="rId9"/>
    <p:sldId id="290" r:id="rId10"/>
    <p:sldId id="291" r:id="rId11"/>
    <p:sldId id="292" r:id="rId12"/>
    <p:sldId id="284" r:id="rId13"/>
    <p:sldId id="296" r:id="rId14"/>
    <p:sldId id="302" r:id="rId15"/>
    <p:sldId id="305" r:id="rId16"/>
    <p:sldId id="301" r:id="rId17"/>
    <p:sldId id="298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5FEFA-7831-25DA-F8C5-41C2FBF9E7C9}" v="473" dt="2024-04-25T03:49:08.613"/>
    <p1510:client id="{B64E1960-67AC-547A-7D6C-597646B1D148}" v="309" dt="2024-04-25T02:25:5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4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6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0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2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1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alee.P.Brink@osfhealthcare.org" TargetMode="External"/><Relationship Id="rId2" Type="http://schemas.openxmlformats.org/officeDocument/2006/relationships/hyperlink" Target="mailto:Jennifer.L.Carius@osfhealthcar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iperinatal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iperinatal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5AB40-B677-F840-029B-D224AE8F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dirty="0"/>
              <a:t>North Central Illinois Perinatal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3549-BC9A-DCBD-2E39-C8CCE328F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Education Updates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April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DE86C-DB46-E997-5311-E47CCF84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Basics of Newborn Assessment and Care</a:t>
            </a:r>
            <a:endParaRPr lang="en-US">
              <a:ea typeface="Calibri Light"/>
              <a:cs typeface="Calibri Light"/>
            </a:endParaRPr>
          </a:p>
        </p:txBody>
      </p:sp>
      <p:pic>
        <p:nvPicPr>
          <p:cNvPr id="4" name="Picture 3" descr="A baby crying in a blanket&#10;&#10;Description automatically generated">
            <a:extLst>
              <a:ext uri="{FF2B5EF4-FFF2-40B4-BE49-F238E27FC236}">
                <a16:creationId xmlns:a16="http://schemas.microsoft.com/office/drawing/2014/main" id="{20E89EEC-D90D-43C5-3493-B3936517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3" r="20590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B3C6-0E94-3840-4D48-BF2E0AAD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F0502020204030204" pitchFamily="34" charset="0"/>
              <a:buChar char="o"/>
            </a:pPr>
            <a:r>
              <a:rPr lang="en-US" sz="2400" dirty="0">
                <a:cs typeface="Calibri"/>
              </a:rPr>
              <a:t>Geared towards nurses on orientation with minimal OB experience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Will offer quarterly virtual class for entire network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Can schedule private in-person class for groups more than 4 nurses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Reach out to Emalee for more information</a:t>
            </a:r>
          </a:p>
          <a:p>
            <a:pPr marL="383540"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6200-0BE0-967D-A874-D4DECE20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S.T.A.B.L.E. - 6th Ed.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70D0-D197-80AD-B7BF-09DC3659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274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June 25, 2024 at Wozniak Learning Academy (White School)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 </a:t>
            </a:r>
          </a:p>
          <a:p>
            <a:pPr marL="0" indent="0" algn="ctr">
              <a:buNone/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8 am – 5:15 pm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Book is required for the course. Books will not be provided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CEUs available for $20 course fee (9.6 contact hours)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Sign up available on May 3, 2024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35 Seats available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Calibri Light"/>
                <a:ea typeface="Calibri" panose="020F0502020204030204"/>
                <a:cs typeface="Times New Roman"/>
              </a:rPr>
              <a:t>Instructor:</a:t>
            </a:r>
            <a:endParaRPr lang="en-US" sz="16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Calibri Light"/>
                <a:ea typeface="Calibri" panose="020F0502020204030204"/>
                <a:cs typeface="Times New Roman"/>
              </a:rPr>
              <a:t>Christina M. Spurgeon, MSN, APRN, NNP-BC</a:t>
            </a:r>
            <a:endParaRPr lang="en-US" sz="16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Calibri Light"/>
                <a:ea typeface="Calibri" panose="020F0502020204030204"/>
                <a:cs typeface="Times New Roman"/>
              </a:rPr>
              <a:t>Neonatal Nurse Practitioner</a:t>
            </a:r>
            <a:endParaRPr lang="en-US" sz="16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Calibri Light"/>
                <a:ea typeface="Calibri" panose="020F0502020204030204"/>
                <a:cs typeface="Times New Roman"/>
              </a:rPr>
              <a:t>Children’s Hospital of Illinois NICU</a:t>
            </a:r>
            <a:endParaRPr lang="en-US" sz="1600" dirty="0">
              <a:latin typeface="Calibri Light"/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14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D136-55F5-CB78-1FDA-6DDB9D42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Low Risk Newborn Certification Prep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478F-063E-3588-5F5A-E6CCD91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Live Webinar Review Course hosted by </a:t>
            </a:r>
            <a:r>
              <a:rPr lang="en-US" sz="2400" err="1">
                <a:ea typeface="Calibri"/>
                <a:cs typeface="Calibri"/>
              </a:rPr>
              <a:t>MedEd</a:t>
            </a:r>
            <a:r>
              <a:rPr lang="en-US" sz="2400" dirty="0">
                <a:ea typeface="Calibri"/>
                <a:cs typeface="Calibri"/>
              </a:rPr>
              <a:t> and the Southern Illinois Perinatal Network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August 28 &amp;29th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Designed for any nurse that wishes to take the NCC Certification Exam to obtain the RNC-LRN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Great for Level II, II+, and NIC nurses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14 Contact hours awarded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Pass guarantee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0DF6D7B4-E8CB-5B6B-65B8-3D96D0E3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0" y="2292087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2657-EE6B-0524-15D1-A859B0F1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Spinning Babies 2024</a:t>
            </a:r>
            <a:endParaRPr lang="en-US"/>
          </a:p>
        </p:txBody>
      </p:sp>
      <p:pic>
        <p:nvPicPr>
          <p:cNvPr id="4" name="Picture 3" descr="A logo for a spinner baby&#10;&#10;Description automatically generated">
            <a:extLst>
              <a:ext uri="{FF2B5EF4-FFF2-40B4-BE49-F238E27FC236}">
                <a16:creationId xmlns:a16="http://schemas.microsoft.com/office/drawing/2014/main" id="{A02E18BB-FEA3-B62C-A14C-E2EFFD27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32" y="2850994"/>
            <a:ext cx="3094997" cy="16016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8A78-92C8-4B68-251A-8C496D94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 sz="2400" dirty="0">
                <a:ea typeface="+mn-lt"/>
                <a:cs typeface="+mn-lt"/>
              </a:rPr>
              <a:t>Workshop with Tammy Ryan </a:t>
            </a:r>
            <a:r>
              <a:rPr lang="en-US" sz="2400" err="1">
                <a:ea typeface="+mn-lt"/>
                <a:cs typeface="+mn-lt"/>
              </a:rPr>
              <a:t>AdvCBD</a:t>
            </a:r>
            <a:r>
              <a:rPr lang="en-US" sz="2400" dirty="0">
                <a:ea typeface="+mn-lt"/>
                <a:cs typeface="+mn-lt"/>
              </a:rPr>
              <a:t>/BDT(DONA), </a:t>
            </a:r>
            <a:r>
              <a:rPr lang="en-US" sz="2400" err="1">
                <a:ea typeface="+mn-lt"/>
                <a:cs typeface="+mn-lt"/>
              </a:rPr>
              <a:t>SpBT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September 26, 2024 | 9:00-5:00 – In person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OSF Ministry Headquarters – Basement Conference Room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124 SW Adams St.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Registration information will be posted on website</a:t>
            </a:r>
            <a:endParaRPr lang="en-US" sz="2400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99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7F99B-D1B0-36F8-A344-D481F0EB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Education Needs Assessment</a:t>
            </a:r>
            <a:endParaRPr lang="en-US"/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57D8A817-576A-761B-BAAF-938BE7E9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374C-B5E2-CCE7-669B-7AFD905F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Purpose: Receive feedback from the network regarding how NCIPN can best assist you with learning opportunities. This is how we develop what education to offer to all network hospitals.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New Format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Missing responses from some teams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Only need one response per unit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C449B-05C1-7647-1FFF-FEF350087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sz="6800">
                <a:cs typeface="Calibri Light"/>
              </a:rPr>
              <a:t>If you have specific education requests, please reach out to Jen and Emalee.</a:t>
            </a:r>
            <a:endParaRPr lang="en-US" sz="6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89B4A-D3A4-30FF-B7CB-41E0C1351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Jennifer.L.Carius@osfhealthcare.org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r>
              <a:rPr lang="en-US">
                <a:solidFill>
                  <a:srgbClr val="FFFFFF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Emalee.P.Brink@osfhealthcare.org</a:t>
            </a:r>
            <a:endParaRPr lang="en-US">
              <a:solidFill>
                <a:srgbClr val="FFFFFF"/>
              </a:solidFill>
              <a:cs typeface="Calibri"/>
              <a:hlinkClick r:id="rId3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E79E-B49E-B3BC-8ADD-3ACD5E31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8F94-1EB9-E178-BAF6-9E7ABAA0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732F2A94-072C-B72F-F80B-F60EE110A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299981"/>
                  </p:ext>
                </p:extLst>
              </p:nvPr>
            </p:nvGraphicFramePr>
            <p:xfrm>
              <a:off x="-41562" y="-20781"/>
              <a:ext cx="12302834" cy="689956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Object 3">
                <a:extLst>
                  <a:ext uri="{FF2B5EF4-FFF2-40B4-BE49-F238E27FC236}">
                    <a16:creationId xmlns:a16="http://schemas.microsoft.com/office/drawing/2014/main" id="{732F2A94-072C-B72F-F80B-F60EE110AF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1562" y="-20781"/>
                <a:ext cx="12302834" cy="68995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20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ED40-9AFF-47AB-7D32-B6C0BE48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 First, New Mom Relaunch</a:t>
            </a:r>
            <a:endParaRPr lang="en-US" dirty="0"/>
          </a:p>
        </p:txBody>
      </p:sp>
      <p:pic>
        <p:nvPicPr>
          <p:cNvPr id="4" name="Content Placeholder 3" descr="A pair of blue rubber bracelets&#10;&#10;Description automatically generated">
            <a:extLst>
              <a:ext uri="{FF2B5EF4-FFF2-40B4-BE49-F238E27FC236}">
                <a16:creationId xmlns:a16="http://schemas.microsoft.com/office/drawing/2014/main" id="{BC0A8428-4A80-1DDD-0F29-D358F2448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088" y="1956571"/>
            <a:ext cx="4804419" cy="40233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884F4-FF5E-4536-F430-53147206A9AE}"/>
              </a:ext>
            </a:extLst>
          </p:cNvPr>
          <p:cNvSpPr txBox="1"/>
          <p:nvPr/>
        </p:nvSpPr>
        <p:spPr>
          <a:xfrm>
            <a:off x="5999018" y="2008909"/>
            <a:ext cx="590203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Why is this important?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Visual reminder to patients for pre-eclampsia awareness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Very helpful to EMS and ED staff to identify patients who are at greater risk for pre-eclampsia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Coming Soon...</a:t>
            </a:r>
          </a:p>
          <a:p>
            <a:r>
              <a:rPr lang="en-US" sz="2400" dirty="0">
                <a:cs typeface="Calibri"/>
              </a:rPr>
              <a:t>Plan to relaunch with staff and patient education materials</a:t>
            </a:r>
          </a:p>
        </p:txBody>
      </p:sp>
    </p:spTree>
    <p:extLst>
      <p:ext uri="{BB962C8B-B14F-4D97-AF65-F5344CB8AC3E}">
        <p14:creationId xmlns:p14="http://schemas.microsoft.com/office/powerpoint/2010/main" val="21156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3F1C-302A-D688-2015-AF36B21FA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Class Offerings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FUNDAMENTALS OF FETAL MONITORING (FOFM)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r="245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 anchor="t">
            <a:no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Audience: Novice Registered Nurses in the State of Illinois who will be providing fetal monitoring to antepartum and intrapartum patients. 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 – 8 hours – CEU’S will be available.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will be presented every month at the state level. These classes will be taught by Illinois Administrative Perinatal Center Educators.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please contact Jen at Jennifer.l.carius@osfhealthcare.org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AWHONN Intermediate Fetal Monitoring Course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535" r="1667" b="1209"/>
          <a:stretch/>
        </p:blipFill>
        <p:spPr>
          <a:xfrm>
            <a:off x="633999" y="875608"/>
            <a:ext cx="4006004" cy="500914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 anchor="t">
            <a:no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 - Nurses who have completed Updates in Fetal Monitoring/Basic Fetal Monitoring/Fundamentals of Fetal Monitoring.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year of experience with fetal monitoring interpretation is recommended.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 – 8 hour in person class. There will be on-line coursework that must be completed prior to class (approximately 2-4 hours).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Classes are offered in 2024 – April, June, August, and October.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register and find available classes, please visit 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 | North Central Perinatal Outreach (nciperinatal.com)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This class is free, the only cost associated is the cost of the book required by AWHONN to attend and complete the course. 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>
                    <a:lumMod val="75000"/>
                    <a:lumOff val="25000"/>
                  </a:schemeClr>
                </a:solidFill>
              </a:rPr>
              <a:t>AWHONN Advanced Fetal Monitoring Course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" b="251"/>
          <a:stretch/>
        </p:blipFill>
        <p:spPr>
          <a:xfrm>
            <a:off x="1345307" y="645106"/>
            <a:ext cx="4047396" cy="524774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 - Experienced Nurses who have taken the AWHONN Intermediate Fetal Monitoring Course or are certified in fetal monitoring.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 – 8 hour virtual class. There will be on-line coursework that must be completed prior to class (approximately 2-4 hours).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Classes are offered every other month beginning in January 2024.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register and find available classes, please visit 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 | North Central Perinatal Outreach (nciperinatal.com)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285750" indent="-228600"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This class is free, the only cost associated is the cost of the book required by AWHONN to attend and complete the course. 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AWHONN COURSE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Books – cannot be shared among participants, due to the unique code in each book required to complete on-line coursework.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 ID – will be provided once participant is registered for the class.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CNE’s will be provided to the participant by AWHONN after completion of the class and on-line post exam.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PREPARING FOR THE EXPECTED</a:t>
            </a:r>
          </a:p>
        </p:txBody>
      </p:sp>
      <p:pic>
        <p:nvPicPr>
          <p:cNvPr id="4" name="Picture 3" descr="A graph of a heart rate&#10;&#10;Description automatically generated">
            <a:extLst>
              <a:ext uri="{FF2B5EF4-FFF2-40B4-BE49-F238E27FC236}">
                <a16:creationId xmlns:a16="http://schemas.microsoft.com/office/drawing/2014/main" id="{3CCF94A2-4E7B-C4DA-6920-A69ED431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5" r="28738" b="-2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Audience: RNs who provide care across the spectrum of perinatal services, particularly in LDRP settings, but anyone with a basic understanding of EFM and newborn resuscitation is welcome! Interdisciplinary participation with RTs/MDs </a:t>
            </a:r>
            <a:r>
              <a:rPr lang="en-US" sz="1800" err="1"/>
              <a:t>etc</a:t>
            </a:r>
            <a:r>
              <a:rPr lang="en-US" sz="1800" dirty="0"/>
              <a:t> is always encouraged!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/>
              <a:t>Time commitment: 2 hours, in person learning facilitated in-situ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/>
              <a:t>Content: Following a brief review of EFM principles, a multiple case-study format is used to follow a maternal history, her labor course and EFM tracing with an emphasis on anticipating the correlating care needs of a newborn. </a:t>
            </a:r>
            <a:endParaRPr lang="en-US" sz="1800">
              <a:ea typeface="Calibri"/>
              <a:cs typeface="Calibri"/>
            </a:endParaRPr>
          </a:p>
          <a:p>
            <a:pPr marL="383540" lvl="1"/>
            <a:r>
              <a:rPr lang="en-US" dirty="0"/>
              <a:t>Then, learners simulate the newborn stabilization following delivery. </a:t>
            </a:r>
            <a:endParaRPr lang="en-US">
              <a:ea typeface="Calibri"/>
              <a:cs typeface="Calibri"/>
            </a:endParaRPr>
          </a:p>
          <a:p>
            <a:r>
              <a:rPr lang="en-US" sz="1800" dirty="0"/>
              <a:t>Please reach out to Jen or Emalee if interested!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033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webextensions/webextension1.xml><?xml version="1.0" encoding="utf-8"?>
<we:webextension xmlns:we="http://schemas.microsoft.com/office/webextensions/webextension/2010/11" id="{D3C7CD4D-C3ED-41EE-8E62-2B44380D7983}">
  <we:reference id="WA104381526" version="1.0.0.2" store="en-US" storeType="omex"/>
  <we:alternateReferences>
    <we:reference id="WA104381526" version="1.0.0.2" store="omex" storeType="omex"/>
  </we:alternateReferences>
  <we:properties>
    <we:property name="FormID" value="&quot;MKbW7yS-9kKsIOEe1Gshkx4KgTSIEHBFoN2_ITPXwsRUMkNVODdTRUY0OFNGWlpUMlRBMjdWRVBYNC4u&quot;"/>
    <we:property name="FormMode" value="&quot;DesignTim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ee7e01-9487-4ffb-80c0-fd71694792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7961D53682741B63D539C74334DFE" ma:contentTypeVersion="12" ma:contentTypeDescription="Create a new document." ma:contentTypeScope="" ma:versionID="751197add13861ac1d65a7855bc7b8e3">
  <xsd:schema xmlns:xsd="http://www.w3.org/2001/XMLSchema" xmlns:xs="http://www.w3.org/2001/XMLSchema" xmlns:p="http://schemas.microsoft.com/office/2006/metadata/properties" xmlns:ns3="1bee7e01-9487-4ffb-80c0-fd7169479230" xmlns:ns4="4407657a-eba2-4eea-b789-85067c80bf25" targetNamespace="http://schemas.microsoft.com/office/2006/metadata/properties" ma:root="true" ma:fieldsID="f8665f7d7c1c1fcfad854033c57431d1" ns3:_="" ns4:_="">
    <xsd:import namespace="1bee7e01-9487-4ffb-80c0-fd7169479230"/>
    <xsd:import namespace="4407657a-eba2-4eea-b789-85067c80bf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e7e01-9487-4ffb-80c0-fd7169479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657a-eba2-4eea-b789-85067c80b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E2DDF-2364-4044-A709-22CE51CCE0F9}">
  <ds:schemaRefs>
    <ds:schemaRef ds:uri="1bee7e01-9487-4ffb-80c0-fd7169479230"/>
    <ds:schemaRef ds:uri="4407657a-eba2-4eea-b789-85067c80bf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5EEDF6-4303-4F3A-AC65-3DE0F7C9D072}">
  <ds:schemaRefs>
    <ds:schemaRef ds:uri="1bee7e01-9487-4ffb-80c0-fd7169479230"/>
    <ds:schemaRef ds:uri="4407657a-eba2-4eea-b789-85067c80bf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108731-9DDE-4F0E-B27C-B49EE13F5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855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Retrospect</vt:lpstr>
      <vt:lpstr>North Central Illinois Perinatal Network</vt:lpstr>
      <vt:lpstr>PowerPoint Presentation</vt:lpstr>
      <vt:lpstr>Me First, New Mom Relaunch</vt:lpstr>
      <vt:lpstr>Class Offerings</vt:lpstr>
      <vt:lpstr>FUNDAMENTALS OF FETAL MONITORING (FOFM)</vt:lpstr>
      <vt:lpstr>AWHONN Intermediate Fetal Monitoring Course</vt:lpstr>
      <vt:lpstr>AWHONN Advanced Fetal Monitoring Course</vt:lpstr>
      <vt:lpstr>AWHONN COURSE iNFORMATION</vt:lpstr>
      <vt:lpstr>PREPARING FOR THE EXPECTED</vt:lpstr>
      <vt:lpstr>Basics of Newborn Assessment and Care</vt:lpstr>
      <vt:lpstr>S.T.A.B.L.E. - 6th Ed. </vt:lpstr>
      <vt:lpstr>Low Risk Newborn Certification Prep Course</vt:lpstr>
      <vt:lpstr>Spinning Babies 2024</vt:lpstr>
      <vt:lpstr>Education Needs Assessment</vt:lpstr>
      <vt:lpstr>If you have specific education requests, please reach out to Jen and Emalee.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Central Perinatal Region</dc:title>
  <dc:creator>Brink, Emalee P.</dc:creator>
  <cp:lastModifiedBy>Brink, Emalee P.</cp:lastModifiedBy>
  <cp:revision>232</cp:revision>
  <dcterms:created xsi:type="dcterms:W3CDTF">2023-11-27T17:33:37Z</dcterms:created>
  <dcterms:modified xsi:type="dcterms:W3CDTF">2024-04-26T13:53:33Z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0x0101008697961D53682741B63D539C74334DFE</vt:lpwstr>
  </property>
</Properties>
</file>