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15"/>
  </p:notesMasterIdLst>
  <p:sldIdLst>
    <p:sldId id="256" r:id="rId2"/>
    <p:sldId id="258" r:id="rId3"/>
    <p:sldId id="260" r:id="rId4"/>
    <p:sldId id="259" r:id="rId5"/>
    <p:sldId id="263" r:id="rId6"/>
    <p:sldId id="262" r:id="rId7"/>
    <p:sldId id="265" r:id="rId8"/>
    <p:sldId id="264" r:id="rId9"/>
    <p:sldId id="267" r:id="rId10"/>
    <p:sldId id="268" r:id="rId11"/>
    <p:sldId id="261" r:id="rId12"/>
    <p:sldId id="266"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13A0C-38C0-492B-B19C-A5B2B7167F55}" type="doc">
      <dgm:prSet loTypeId="urn:microsoft.com/office/officeart/2005/8/layout/vList6" loCatId="list" qsTypeId="urn:microsoft.com/office/officeart/2005/8/quickstyle/simple3" qsCatId="simple" csTypeId="urn:microsoft.com/office/officeart/2005/8/colors/accent1_2" csCatId="accent1" phldr="1"/>
      <dgm:spPr/>
      <dgm:t>
        <a:bodyPr/>
        <a:lstStyle/>
        <a:p>
          <a:endParaRPr lang="en-US"/>
        </a:p>
      </dgm:t>
    </dgm:pt>
    <dgm:pt modelId="{E7D49316-635A-4E8D-91ED-8B8F98E85849}">
      <dgm:prSet phldrT="[Text]"/>
      <dgm:spPr/>
      <dgm:t>
        <a:bodyPr/>
        <a:lstStyle/>
        <a:p>
          <a:r>
            <a:rPr lang="en-US" dirty="0" smtClean="0"/>
            <a:t>Initial BP is ≥</a:t>
          </a:r>
        </a:p>
        <a:p>
          <a:r>
            <a:rPr lang="en-US" dirty="0" smtClean="0"/>
            <a:t>140 systolic OR </a:t>
          </a:r>
        </a:p>
        <a:p>
          <a:r>
            <a:rPr lang="en-US" dirty="0" smtClean="0"/>
            <a:t>≥ 90 diastolic</a:t>
          </a:r>
          <a:endParaRPr lang="en-US" dirty="0"/>
        </a:p>
      </dgm:t>
    </dgm:pt>
    <dgm:pt modelId="{29B15535-8BB2-4B0C-9C16-926162715765}" type="parTrans" cxnId="{E6240818-2D60-4359-A471-FB8877047783}">
      <dgm:prSet/>
      <dgm:spPr/>
      <dgm:t>
        <a:bodyPr/>
        <a:lstStyle/>
        <a:p>
          <a:endParaRPr lang="en-US"/>
        </a:p>
      </dgm:t>
    </dgm:pt>
    <dgm:pt modelId="{A9B61919-F27F-422A-A03B-038FD889D563}" type="sibTrans" cxnId="{E6240818-2D60-4359-A471-FB8877047783}">
      <dgm:prSet/>
      <dgm:spPr/>
      <dgm:t>
        <a:bodyPr/>
        <a:lstStyle/>
        <a:p>
          <a:endParaRPr lang="en-US"/>
        </a:p>
      </dgm:t>
    </dgm:pt>
    <dgm:pt modelId="{FF8318C6-CEB9-472D-A7B4-8E5C7FB24734}">
      <dgm:prSet phldrT="[Text]"/>
      <dgm:spPr/>
      <dgm:t>
        <a:bodyPr/>
        <a:lstStyle/>
        <a:p>
          <a:r>
            <a:rPr lang="en-US" dirty="0" smtClean="0"/>
            <a:t>Take in the same arm</a:t>
          </a:r>
          <a:endParaRPr lang="en-US" dirty="0"/>
        </a:p>
      </dgm:t>
    </dgm:pt>
    <dgm:pt modelId="{CCA09128-E19D-4890-809E-BDB84F2D203F}" type="parTrans" cxnId="{9E4DC956-31A6-497A-8510-7DD25FA1DA0D}">
      <dgm:prSet/>
      <dgm:spPr/>
      <dgm:t>
        <a:bodyPr/>
        <a:lstStyle/>
        <a:p>
          <a:endParaRPr lang="en-US"/>
        </a:p>
      </dgm:t>
    </dgm:pt>
    <dgm:pt modelId="{D6455849-8C05-4507-858D-313AFB300E1C}" type="sibTrans" cxnId="{9E4DC956-31A6-497A-8510-7DD25FA1DA0D}">
      <dgm:prSet/>
      <dgm:spPr/>
      <dgm:t>
        <a:bodyPr/>
        <a:lstStyle/>
        <a:p>
          <a:endParaRPr lang="en-US"/>
        </a:p>
      </dgm:t>
    </dgm:pt>
    <dgm:pt modelId="{8C5C798B-9059-4332-8245-9401D24CF092}">
      <dgm:prSet phldrT="[Text]"/>
      <dgm:spPr/>
      <dgm:t>
        <a:bodyPr/>
        <a:lstStyle/>
        <a:p>
          <a:r>
            <a:rPr lang="en-US" dirty="0" smtClean="0"/>
            <a:t>Initial BP is ≥</a:t>
          </a:r>
        </a:p>
        <a:p>
          <a:r>
            <a:rPr lang="en-US" dirty="0" smtClean="0"/>
            <a:t>160 systolic or </a:t>
          </a:r>
        </a:p>
        <a:p>
          <a:r>
            <a:rPr lang="en-US" dirty="0" smtClean="0"/>
            <a:t>≥ 110 diastolic</a:t>
          </a:r>
          <a:endParaRPr lang="en-US" dirty="0"/>
        </a:p>
      </dgm:t>
    </dgm:pt>
    <dgm:pt modelId="{256E3E4D-ED74-46E3-8199-20BDD75B4118}" type="parTrans" cxnId="{B7068CDB-6913-4762-A5DF-0D83063E570A}">
      <dgm:prSet/>
      <dgm:spPr/>
      <dgm:t>
        <a:bodyPr/>
        <a:lstStyle/>
        <a:p>
          <a:endParaRPr lang="en-US"/>
        </a:p>
      </dgm:t>
    </dgm:pt>
    <dgm:pt modelId="{355443EF-A902-4A61-AB34-E68B13E732F3}" type="sibTrans" cxnId="{B7068CDB-6913-4762-A5DF-0D83063E570A}">
      <dgm:prSet/>
      <dgm:spPr/>
      <dgm:t>
        <a:bodyPr/>
        <a:lstStyle/>
        <a:p>
          <a:endParaRPr lang="en-US"/>
        </a:p>
      </dgm:t>
    </dgm:pt>
    <dgm:pt modelId="{E9BB627E-9196-445D-AEB1-5A016977821B}">
      <dgm:prSet phldrT="[Text]"/>
      <dgm:spPr/>
      <dgm:t>
        <a:bodyPr/>
        <a:lstStyle/>
        <a:p>
          <a:r>
            <a:rPr lang="en-US" dirty="0" smtClean="0"/>
            <a:t>Notify provider after first elevated BP</a:t>
          </a:r>
          <a:endParaRPr lang="en-US" dirty="0"/>
        </a:p>
      </dgm:t>
    </dgm:pt>
    <dgm:pt modelId="{09366B12-79EF-402C-8A38-1416F8977921}" type="parTrans" cxnId="{C23BE7FE-2639-4D7D-BD62-B4BEA5128506}">
      <dgm:prSet/>
      <dgm:spPr/>
      <dgm:t>
        <a:bodyPr/>
        <a:lstStyle/>
        <a:p>
          <a:endParaRPr lang="en-US"/>
        </a:p>
      </dgm:t>
    </dgm:pt>
    <dgm:pt modelId="{418D161D-0FAF-49F6-9421-4E7836BBF94E}" type="sibTrans" cxnId="{C23BE7FE-2639-4D7D-BD62-B4BEA5128506}">
      <dgm:prSet/>
      <dgm:spPr/>
      <dgm:t>
        <a:bodyPr/>
        <a:lstStyle/>
        <a:p>
          <a:endParaRPr lang="en-US"/>
        </a:p>
      </dgm:t>
    </dgm:pt>
    <dgm:pt modelId="{1F122CAF-7DE5-477C-93FC-7C6646694794}">
      <dgm:prSet phldrT="[Text]"/>
      <dgm:spPr/>
      <dgm:t>
        <a:bodyPr/>
        <a:lstStyle/>
        <a:p>
          <a:r>
            <a:rPr lang="en-US" dirty="0" smtClean="0"/>
            <a:t>Reassess after 15 minutes</a:t>
          </a:r>
          <a:endParaRPr lang="en-US" dirty="0"/>
        </a:p>
      </dgm:t>
    </dgm:pt>
    <dgm:pt modelId="{D97186F9-713C-4B00-B1C4-2F0F0BC0EEC7}" type="parTrans" cxnId="{4AD5CB3F-B162-4A84-B21D-7F6923CF9867}">
      <dgm:prSet/>
      <dgm:spPr/>
      <dgm:t>
        <a:bodyPr/>
        <a:lstStyle/>
        <a:p>
          <a:endParaRPr lang="en-US"/>
        </a:p>
      </dgm:t>
    </dgm:pt>
    <dgm:pt modelId="{2BA14BB0-0F31-4D30-82D4-4D1C3F494CBE}" type="sibTrans" cxnId="{4AD5CB3F-B162-4A84-B21D-7F6923CF9867}">
      <dgm:prSet/>
      <dgm:spPr/>
      <dgm:t>
        <a:bodyPr/>
        <a:lstStyle/>
        <a:p>
          <a:endParaRPr lang="en-US"/>
        </a:p>
      </dgm:t>
    </dgm:pt>
    <dgm:pt modelId="{955A97BA-B9F3-4134-AC6B-AF855402AD7F}">
      <dgm:prSet phldrT="[Text]"/>
      <dgm:spPr/>
      <dgm:t>
        <a:bodyPr/>
        <a:lstStyle/>
        <a:p>
          <a:r>
            <a:rPr lang="en-US" dirty="0" smtClean="0"/>
            <a:t>Do not reposition to side-lying</a:t>
          </a:r>
          <a:endParaRPr lang="en-US" dirty="0"/>
        </a:p>
      </dgm:t>
    </dgm:pt>
    <dgm:pt modelId="{6E57A9C1-5F8F-4F3B-B3BD-58ED44D7564A}" type="parTrans" cxnId="{B3070E76-B1DA-4351-BA72-32A81173828D}">
      <dgm:prSet/>
      <dgm:spPr/>
      <dgm:t>
        <a:bodyPr/>
        <a:lstStyle/>
        <a:p>
          <a:endParaRPr lang="en-US"/>
        </a:p>
      </dgm:t>
    </dgm:pt>
    <dgm:pt modelId="{AE4E635D-0349-4397-A1A8-F0E075D00AC6}" type="sibTrans" cxnId="{B3070E76-B1DA-4351-BA72-32A81173828D}">
      <dgm:prSet/>
      <dgm:spPr/>
      <dgm:t>
        <a:bodyPr/>
        <a:lstStyle/>
        <a:p>
          <a:endParaRPr lang="en-US"/>
        </a:p>
      </dgm:t>
    </dgm:pt>
    <dgm:pt modelId="{0E18A2A9-BAA7-43BD-A807-59205D170CF3}">
      <dgm:prSet phldrT="[Text]"/>
      <dgm:spPr/>
      <dgm:t>
        <a:bodyPr/>
        <a:lstStyle/>
        <a:p>
          <a:r>
            <a:rPr lang="en-US" dirty="0" smtClean="0"/>
            <a:t>Activate treatment algorithms if remains ≥160/110</a:t>
          </a:r>
          <a:endParaRPr lang="en-US" dirty="0"/>
        </a:p>
      </dgm:t>
    </dgm:pt>
    <dgm:pt modelId="{25FDEAB1-7423-4B10-BB99-F098296E30D9}" type="parTrans" cxnId="{3E220305-23EA-4C43-B4B4-9612292199C8}">
      <dgm:prSet/>
      <dgm:spPr/>
      <dgm:t>
        <a:bodyPr/>
        <a:lstStyle/>
        <a:p>
          <a:endParaRPr lang="en-US"/>
        </a:p>
      </dgm:t>
    </dgm:pt>
    <dgm:pt modelId="{BBEAB9DD-1210-41AC-A559-200A4AF4D832}" type="sibTrans" cxnId="{3E220305-23EA-4C43-B4B4-9612292199C8}">
      <dgm:prSet/>
      <dgm:spPr/>
      <dgm:t>
        <a:bodyPr/>
        <a:lstStyle/>
        <a:p>
          <a:endParaRPr lang="en-US"/>
        </a:p>
      </dgm:t>
    </dgm:pt>
    <dgm:pt modelId="{018B86A9-AA8C-4B04-8579-280E67392F90}">
      <dgm:prSet phldrT="[Text]"/>
      <dgm:spPr/>
      <dgm:t>
        <a:bodyPr/>
        <a:lstStyle/>
        <a:p>
          <a:r>
            <a:rPr lang="en-US" dirty="0" smtClean="0"/>
            <a:t>Repeat blood pressure in 15 minutes</a:t>
          </a:r>
          <a:endParaRPr lang="en-US" dirty="0"/>
        </a:p>
      </dgm:t>
    </dgm:pt>
    <dgm:pt modelId="{4A9D7756-F4F1-43D3-8E12-A97225C3B9A3}" type="parTrans" cxnId="{2EE4B988-CB12-49B9-B25E-D8E45F86A814}">
      <dgm:prSet/>
      <dgm:spPr/>
      <dgm:t>
        <a:bodyPr/>
        <a:lstStyle/>
        <a:p>
          <a:endParaRPr lang="en-US"/>
        </a:p>
      </dgm:t>
    </dgm:pt>
    <dgm:pt modelId="{B787FE25-BD75-47A5-9422-823C17CEBFCB}" type="sibTrans" cxnId="{2EE4B988-CB12-49B9-B25E-D8E45F86A814}">
      <dgm:prSet/>
      <dgm:spPr/>
      <dgm:t>
        <a:bodyPr/>
        <a:lstStyle/>
        <a:p>
          <a:endParaRPr lang="en-US"/>
        </a:p>
      </dgm:t>
    </dgm:pt>
    <dgm:pt modelId="{22A63355-29B0-4603-A820-07F3E956EA73}" type="pres">
      <dgm:prSet presAssocID="{94D13A0C-38C0-492B-B19C-A5B2B7167F55}" presName="Name0" presStyleCnt="0">
        <dgm:presLayoutVars>
          <dgm:dir/>
          <dgm:animLvl val="lvl"/>
          <dgm:resizeHandles/>
        </dgm:presLayoutVars>
      </dgm:prSet>
      <dgm:spPr/>
      <dgm:t>
        <a:bodyPr/>
        <a:lstStyle/>
        <a:p>
          <a:endParaRPr lang="en-US"/>
        </a:p>
      </dgm:t>
    </dgm:pt>
    <dgm:pt modelId="{DAE9F199-2808-4D7B-99CC-32D6F6EC00F8}" type="pres">
      <dgm:prSet presAssocID="{E7D49316-635A-4E8D-91ED-8B8F98E85849}" presName="linNode" presStyleCnt="0"/>
      <dgm:spPr/>
      <dgm:t>
        <a:bodyPr/>
        <a:lstStyle/>
        <a:p>
          <a:endParaRPr lang="en-US"/>
        </a:p>
      </dgm:t>
    </dgm:pt>
    <dgm:pt modelId="{EB9F1B8B-9EBD-4D9E-A182-4F86FF5F0ED8}" type="pres">
      <dgm:prSet presAssocID="{E7D49316-635A-4E8D-91ED-8B8F98E85849}" presName="parentShp" presStyleLbl="node1" presStyleIdx="0" presStyleCnt="2" custLinFactNeighborX="-1136" custLinFactNeighborY="6997">
        <dgm:presLayoutVars>
          <dgm:bulletEnabled val="1"/>
        </dgm:presLayoutVars>
      </dgm:prSet>
      <dgm:spPr/>
      <dgm:t>
        <a:bodyPr/>
        <a:lstStyle/>
        <a:p>
          <a:endParaRPr lang="en-US"/>
        </a:p>
      </dgm:t>
    </dgm:pt>
    <dgm:pt modelId="{26D263D0-9963-4320-BDFD-24D54DCCD469}" type="pres">
      <dgm:prSet presAssocID="{E7D49316-635A-4E8D-91ED-8B8F98E85849}" presName="childShp" presStyleLbl="bgAccFollowNode1" presStyleIdx="0" presStyleCnt="2">
        <dgm:presLayoutVars>
          <dgm:bulletEnabled val="1"/>
        </dgm:presLayoutVars>
      </dgm:prSet>
      <dgm:spPr/>
      <dgm:t>
        <a:bodyPr/>
        <a:lstStyle/>
        <a:p>
          <a:endParaRPr lang="en-US"/>
        </a:p>
      </dgm:t>
    </dgm:pt>
    <dgm:pt modelId="{0AA5E983-5F90-461D-AF73-480E699842B5}" type="pres">
      <dgm:prSet presAssocID="{A9B61919-F27F-422A-A03B-038FD889D563}" presName="spacing" presStyleCnt="0"/>
      <dgm:spPr/>
      <dgm:t>
        <a:bodyPr/>
        <a:lstStyle/>
        <a:p>
          <a:endParaRPr lang="en-US"/>
        </a:p>
      </dgm:t>
    </dgm:pt>
    <dgm:pt modelId="{18F3E871-65B7-4718-9C5F-93CFE4256C3D}" type="pres">
      <dgm:prSet presAssocID="{8C5C798B-9059-4332-8245-9401D24CF092}" presName="linNode" presStyleCnt="0"/>
      <dgm:spPr/>
      <dgm:t>
        <a:bodyPr/>
        <a:lstStyle/>
        <a:p>
          <a:endParaRPr lang="en-US"/>
        </a:p>
      </dgm:t>
    </dgm:pt>
    <dgm:pt modelId="{FF00DA72-AB43-44D5-8C92-622D88EC90F1}" type="pres">
      <dgm:prSet presAssocID="{8C5C798B-9059-4332-8245-9401D24CF092}" presName="parentShp" presStyleLbl="node1" presStyleIdx="1" presStyleCnt="2" custLinFactNeighborX="-27588" custLinFactNeighborY="37474">
        <dgm:presLayoutVars>
          <dgm:bulletEnabled val="1"/>
        </dgm:presLayoutVars>
      </dgm:prSet>
      <dgm:spPr/>
      <dgm:t>
        <a:bodyPr/>
        <a:lstStyle/>
        <a:p>
          <a:endParaRPr lang="en-US"/>
        </a:p>
      </dgm:t>
    </dgm:pt>
    <dgm:pt modelId="{3F518FC9-B6F4-443F-AD60-A75AB10A1470}" type="pres">
      <dgm:prSet presAssocID="{8C5C798B-9059-4332-8245-9401D24CF092}" presName="childShp" presStyleLbl="bgAccFollowNode1" presStyleIdx="1" presStyleCnt="2">
        <dgm:presLayoutVars>
          <dgm:bulletEnabled val="1"/>
        </dgm:presLayoutVars>
      </dgm:prSet>
      <dgm:spPr/>
      <dgm:t>
        <a:bodyPr/>
        <a:lstStyle/>
        <a:p>
          <a:endParaRPr lang="en-US"/>
        </a:p>
      </dgm:t>
    </dgm:pt>
  </dgm:ptLst>
  <dgm:cxnLst>
    <dgm:cxn modelId="{F25F5735-1853-455B-9221-64917545FCD6}" type="presOf" srcId="{E9BB627E-9196-445D-AEB1-5A016977821B}" destId="{3F518FC9-B6F4-443F-AD60-A75AB10A1470}" srcOrd="0" destOrd="0" presId="urn:microsoft.com/office/officeart/2005/8/layout/vList6"/>
    <dgm:cxn modelId="{3790EDFD-C7D2-49D0-B183-A88879FE8E3A}" type="presOf" srcId="{94D13A0C-38C0-492B-B19C-A5B2B7167F55}" destId="{22A63355-29B0-4603-A820-07F3E956EA73}" srcOrd="0" destOrd="0" presId="urn:microsoft.com/office/officeart/2005/8/layout/vList6"/>
    <dgm:cxn modelId="{4AD5CB3F-B162-4A84-B21D-7F6923CF9867}" srcId="{8C5C798B-9059-4332-8245-9401D24CF092}" destId="{1F122CAF-7DE5-477C-93FC-7C6646694794}" srcOrd="1" destOrd="0" parTransId="{D97186F9-713C-4B00-B1C4-2F0F0BC0EEC7}" sibTransId="{2BA14BB0-0F31-4D30-82D4-4D1C3F494CBE}"/>
    <dgm:cxn modelId="{B7068CDB-6913-4762-A5DF-0D83063E570A}" srcId="{94D13A0C-38C0-492B-B19C-A5B2B7167F55}" destId="{8C5C798B-9059-4332-8245-9401D24CF092}" srcOrd="1" destOrd="0" parTransId="{256E3E4D-ED74-46E3-8199-20BDD75B4118}" sibTransId="{355443EF-A902-4A61-AB34-E68B13E732F3}"/>
    <dgm:cxn modelId="{8560EACF-2955-4BD8-90F9-3ADBC937851D}" type="presOf" srcId="{FF8318C6-CEB9-472D-A7B4-8E5C7FB24734}" destId="{26D263D0-9963-4320-BDFD-24D54DCCD469}" srcOrd="0" destOrd="1" presId="urn:microsoft.com/office/officeart/2005/8/layout/vList6"/>
    <dgm:cxn modelId="{2EE4B988-CB12-49B9-B25E-D8E45F86A814}" srcId="{E7D49316-635A-4E8D-91ED-8B8F98E85849}" destId="{018B86A9-AA8C-4B04-8579-280E67392F90}" srcOrd="0" destOrd="0" parTransId="{4A9D7756-F4F1-43D3-8E12-A97225C3B9A3}" sibTransId="{B787FE25-BD75-47A5-9422-823C17CEBFCB}"/>
    <dgm:cxn modelId="{67702D59-14CB-4329-AF03-11AEE0BAAB97}" type="presOf" srcId="{1F122CAF-7DE5-477C-93FC-7C6646694794}" destId="{3F518FC9-B6F4-443F-AD60-A75AB10A1470}" srcOrd="0" destOrd="1" presId="urn:microsoft.com/office/officeart/2005/8/layout/vList6"/>
    <dgm:cxn modelId="{5074F5CB-D42B-4E6E-89CB-BC6E7D30C2DD}" type="presOf" srcId="{8C5C798B-9059-4332-8245-9401D24CF092}" destId="{FF00DA72-AB43-44D5-8C92-622D88EC90F1}" srcOrd="0" destOrd="0" presId="urn:microsoft.com/office/officeart/2005/8/layout/vList6"/>
    <dgm:cxn modelId="{DBABF1BC-1732-4562-A1F7-9AA20AB1D6DD}" type="presOf" srcId="{955A97BA-B9F3-4134-AC6B-AF855402AD7F}" destId="{26D263D0-9963-4320-BDFD-24D54DCCD469}" srcOrd="0" destOrd="2" presId="urn:microsoft.com/office/officeart/2005/8/layout/vList6"/>
    <dgm:cxn modelId="{9E4DC956-31A6-497A-8510-7DD25FA1DA0D}" srcId="{E7D49316-635A-4E8D-91ED-8B8F98E85849}" destId="{FF8318C6-CEB9-472D-A7B4-8E5C7FB24734}" srcOrd="1" destOrd="0" parTransId="{CCA09128-E19D-4890-809E-BDB84F2D203F}" sibTransId="{D6455849-8C05-4507-858D-313AFB300E1C}"/>
    <dgm:cxn modelId="{B3070E76-B1DA-4351-BA72-32A81173828D}" srcId="{E7D49316-635A-4E8D-91ED-8B8F98E85849}" destId="{955A97BA-B9F3-4134-AC6B-AF855402AD7F}" srcOrd="2" destOrd="0" parTransId="{6E57A9C1-5F8F-4F3B-B3BD-58ED44D7564A}" sibTransId="{AE4E635D-0349-4397-A1A8-F0E075D00AC6}"/>
    <dgm:cxn modelId="{E448FBA5-4433-447E-9062-636658B0960D}" type="presOf" srcId="{0E18A2A9-BAA7-43BD-A807-59205D170CF3}" destId="{3F518FC9-B6F4-443F-AD60-A75AB10A1470}" srcOrd="0" destOrd="2" presId="urn:microsoft.com/office/officeart/2005/8/layout/vList6"/>
    <dgm:cxn modelId="{910DB8FB-FF3E-438E-875D-500D27E47038}" type="presOf" srcId="{018B86A9-AA8C-4B04-8579-280E67392F90}" destId="{26D263D0-9963-4320-BDFD-24D54DCCD469}" srcOrd="0" destOrd="0" presId="urn:microsoft.com/office/officeart/2005/8/layout/vList6"/>
    <dgm:cxn modelId="{C23BE7FE-2639-4D7D-BD62-B4BEA5128506}" srcId="{8C5C798B-9059-4332-8245-9401D24CF092}" destId="{E9BB627E-9196-445D-AEB1-5A016977821B}" srcOrd="0" destOrd="0" parTransId="{09366B12-79EF-402C-8A38-1416F8977921}" sibTransId="{418D161D-0FAF-49F6-9421-4E7836BBF94E}"/>
    <dgm:cxn modelId="{CDCB6369-14BB-479B-AC7A-60B9544F0071}" type="presOf" srcId="{E7D49316-635A-4E8D-91ED-8B8F98E85849}" destId="{EB9F1B8B-9EBD-4D9E-A182-4F86FF5F0ED8}" srcOrd="0" destOrd="0" presId="urn:microsoft.com/office/officeart/2005/8/layout/vList6"/>
    <dgm:cxn modelId="{3E220305-23EA-4C43-B4B4-9612292199C8}" srcId="{8C5C798B-9059-4332-8245-9401D24CF092}" destId="{0E18A2A9-BAA7-43BD-A807-59205D170CF3}" srcOrd="2" destOrd="0" parTransId="{25FDEAB1-7423-4B10-BB99-F098296E30D9}" sibTransId="{BBEAB9DD-1210-41AC-A559-200A4AF4D832}"/>
    <dgm:cxn modelId="{E6240818-2D60-4359-A471-FB8877047783}" srcId="{94D13A0C-38C0-492B-B19C-A5B2B7167F55}" destId="{E7D49316-635A-4E8D-91ED-8B8F98E85849}" srcOrd="0" destOrd="0" parTransId="{29B15535-8BB2-4B0C-9C16-926162715765}" sibTransId="{A9B61919-F27F-422A-A03B-038FD889D563}"/>
    <dgm:cxn modelId="{5C4B736A-D164-48DF-AEA2-AA5AE3002B9A}" type="presParOf" srcId="{22A63355-29B0-4603-A820-07F3E956EA73}" destId="{DAE9F199-2808-4D7B-99CC-32D6F6EC00F8}" srcOrd="0" destOrd="0" presId="urn:microsoft.com/office/officeart/2005/8/layout/vList6"/>
    <dgm:cxn modelId="{8C4EF0AA-B6B4-465F-BE31-2B08E720F70B}" type="presParOf" srcId="{DAE9F199-2808-4D7B-99CC-32D6F6EC00F8}" destId="{EB9F1B8B-9EBD-4D9E-A182-4F86FF5F0ED8}" srcOrd="0" destOrd="0" presId="urn:microsoft.com/office/officeart/2005/8/layout/vList6"/>
    <dgm:cxn modelId="{424FC624-8912-4777-A949-16896926C3AD}" type="presParOf" srcId="{DAE9F199-2808-4D7B-99CC-32D6F6EC00F8}" destId="{26D263D0-9963-4320-BDFD-24D54DCCD469}" srcOrd="1" destOrd="0" presId="urn:microsoft.com/office/officeart/2005/8/layout/vList6"/>
    <dgm:cxn modelId="{22081F60-4CA1-4ED2-B360-E2F9B8C70EFC}" type="presParOf" srcId="{22A63355-29B0-4603-A820-07F3E956EA73}" destId="{0AA5E983-5F90-461D-AF73-480E699842B5}" srcOrd="1" destOrd="0" presId="urn:microsoft.com/office/officeart/2005/8/layout/vList6"/>
    <dgm:cxn modelId="{3FF5EC8C-9972-4B43-B102-92AF5B6C20EA}" type="presParOf" srcId="{22A63355-29B0-4603-A820-07F3E956EA73}" destId="{18F3E871-65B7-4718-9C5F-93CFE4256C3D}" srcOrd="2" destOrd="0" presId="urn:microsoft.com/office/officeart/2005/8/layout/vList6"/>
    <dgm:cxn modelId="{10F07FA1-8963-4820-9DDF-93D4E32E8108}" type="presParOf" srcId="{18F3E871-65B7-4718-9C5F-93CFE4256C3D}" destId="{FF00DA72-AB43-44D5-8C92-622D88EC90F1}" srcOrd="0" destOrd="0" presId="urn:microsoft.com/office/officeart/2005/8/layout/vList6"/>
    <dgm:cxn modelId="{6544A51E-CBFA-45F8-BB42-BB6F0C050489}" type="presParOf" srcId="{18F3E871-65B7-4718-9C5F-93CFE4256C3D}" destId="{3F518FC9-B6F4-443F-AD60-A75AB10A1470}"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263D0-9963-4320-BDFD-24D54DCCD469}">
      <dsp:nvSpPr>
        <dsp:cNvPr id="0" name=""/>
        <dsp:cNvSpPr/>
      </dsp:nvSpPr>
      <dsp:spPr>
        <a:xfrm>
          <a:off x="3410429" y="296"/>
          <a:ext cx="5115643" cy="1157121"/>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Repeat blood pressure in 15 minutes</a:t>
          </a:r>
          <a:endParaRPr lang="en-US" sz="1500" kern="1200" dirty="0"/>
        </a:p>
        <a:p>
          <a:pPr marL="114300" lvl="1" indent="-114300" algn="l" defTabSz="666750">
            <a:lnSpc>
              <a:spcPct val="90000"/>
            </a:lnSpc>
            <a:spcBef>
              <a:spcPct val="0"/>
            </a:spcBef>
            <a:spcAft>
              <a:spcPct val="15000"/>
            </a:spcAft>
            <a:buChar char="••"/>
          </a:pPr>
          <a:r>
            <a:rPr lang="en-US" sz="1500" kern="1200" dirty="0" smtClean="0"/>
            <a:t>Take in the same arm</a:t>
          </a:r>
          <a:endParaRPr lang="en-US" sz="1500" kern="1200" dirty="0"/>
        </a:p>
        <a:p>
          <a:pPr marL="114300" lvl="1" indent="-114300" algn="l" defTabSz="666750">
            <a:lnSpc>
              <a:spcPct val="90000"/>
            </a:lnSpc>
            <a:spcBef>
              <a:spcPct val="0"/>
            </a:spcBef>
            <a:spcAft>
              <a:spcPct val="15000"/>
            </a:spcAft>
            <a:buChar char="••"/>
          </a:pPr>
          <a:r>
            <a:rPr lang="en-US" sz="1500" kern="1200" dirty="0" smtClean="0"/>
            <a:t>Do not reposition to side-lying</a:t>
          </a:r>
          <a:endParaRPr lang="en-US" sz="1500" kern="1200" dirty="0"/>
        </a:p>
      </dsp:txBody>
      <dsp:txXfrm>
        <a:off x="3410429" y="144936"/>
        <a:ext cx="4681723" cy="867841"/>
      </dsp:txXfrm>
    </dsp:sp>
    <dsp:sp modelId="{EB9F1B8B-9EBD-4D9E-A182-4F86FF5F0ED8}">
      <dsp:nvSpPr>
        <dsp:cNvPr id="0" name=""/>
        <dsp:cNvSpPr/>
      </dsp:nvSpPr>
      <dsp:spPr>
        <a:xfrm>
          <a:off x="0" y="81260"/>
          <a:ext cx="3410429" cy="1157121"/>
        </a:xfrm>
        <a:prstGeom prst="roundRect">
          <a:avLst/>
        </a:prstGeom>
        <a:gradFill rotWithShape="0">
          <a:gsLst>
            <a:gs pos="0">
              <a:schemeClr val="accent1">
                <a:hueOff val="0"/>
                <a:satOff val="0"/>
                <a:lumOff val="0"/>
                <a:alphaOff val="0"/>
                <a:tint val="60000"/>
                <a:satMod val="100000"/>
                <a:lumMod val="11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kern="1200" dirty="0" smtClean="0"/>
            <a:t>Initial BP is ≥</a:t>
          </a:r>
        </a:p>
        <a:p>
          <a:pPr lvl="0" algn="ctr" defTabSz="844550">
            <a:lnSpc>
              <a:spcPct val="90000"/>
            </a:lnSpc>
            <a:spcBef>
              <a:spcPct val="0"/>
            </a:spcBef>
            <a:spcAft>
              <a:spcPct val="35000"/>
            </a:spcAft>
          </a:pPr>
          <a:r>
            <a:rPr lang="en-US" sz="1900" kern="1200" dirty="0" smtClean="0"/>
            <a:t>140 systolic OR </a:t>
          </a:r>
        </a:p>
        <a:p>
          <a:pPr lvl="0" algn="ctr" defTabSz="844550">
            <a:lnSpc>
              <a:spcPct val="90000"/>
            </a:lnSpc>
            <a:spcBef>
              <a:spcPct val="0"/>
            </a:spcBef>
            <a:spcAft>
              <a:spcPct val="35000"/>
            </a:spcAft>
          </a:pPr>
          <a:r>
            <a:rPr lang="en-US" sz="1900" kern="1200" dirty="0" smtClean="0"/>
            <a:t>≥ 90 diastolic</a:t>
          </a:r>
          <a:endParaRPr lang="en-US" sz="1900" kern="1200" dirty="0"/>
        </a:p>
      </dsp:txBody>
      <dsp:txXfrm>
        <a:off x="56486" y="137746"/>
        <a:ext cx="3297457" cy="1044149"/>
      </dsp:txXfrm>
    </dsp:sp>
    <dsp:sp modelId="{3F518FC9-B6F4-443F-AD60-A75AB10A1470}">
      <dsp:nvSpPr>
        <dsp:cNvPr id="0" name=""/>
        <dsp:cNvSpPr/>
      </dsp:nvSpPr>
      <dsp:spPr>
        <a:xfrm>
          <a:off x="3410429" y="1273130"/>
          <a:ext cx="5115643" cy="1157121"/>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Notify provider after first elevated BP</a:t>
          </a:r>
          <a:endParaRPr lang="en-US" sz="1500" kern="1200" dirty="0"/>
        </a:p>
        <a:p>
          <a:pPr marL="114300" lvl="1" indent="-114300" algn="l" defTabSz="666750">
            <a:lnSpc>
              <a:spcPct val="90000"/>
            </a:lnSpc>
            <a:spcBef>
              <a:spcPct val="0"/>
            </a:spcBef>
            <a:spcAft>
              <a:spcPct val="15000"/>
            </a:spcAft>
            <a:buChar char="••"/>
          </a:pPr>
          <a:r>
            <a:rPr lang="en-US" sz="1500" kern="1200" dirty="0" smtClean="0"/>
            <a:t>Reassess after 15 minutes</a:t>
          </a:r>
          <a:endParaRPr lang="en-US" sz="1500" kern="1200" dirty="0"/>
        </a:p>
        <a:p>
          <a:pPr marL="114300" lvl="1" indent="-114300" algn="l" defTabSz="666750">
            <a:lnSpc>
              <a:spcPct val="90000"/>
            </a:lnSpc>
            <a:spcBef>
              <a:spcPct val="0"/>
            </a:spcBef>
            <a:spcAft>
              <a:spcPct val="15000"/>
            </a:spcAft>
            <a:buChar char="••"/>
          </a:pPr>
          <a:r>
            <a:rPr lang="en-US" sz="1500" kern="1200" dirty="0" smtClean="0"/>
            <a:t>Activate treatment algorithms if remains ≥160/110</a:t>
          </a:r>
          <a:endParaRPr lang="en-US" sz="1500" kern="1200" dirty="0"/>
        </a:p>
      </dsp:txBody>
      <dsp:txXfrm>
        <a:off x="3410429" y="1417770"/>
        <a:ext cx="4681723" cy="867841"/>
      </dsp:txXfrm>
    </dsp:sp>
    <dsp:sp modelId="{FF00DA72-AB43-44D5-8C92-622D88EC90F1}">
      <dsp:nvSpPr>
        <dsp:cNvPr id="0" name=""/>
        <dsp:cNvSpPr/>
      </dsp:nvSpPr>
      <dsp:spPr>
        <a:xfrm>
          <a:off x="0" y="1273427"/>
          <a:ext cx="3410429" cy="1157121"/>
        </a:xfrm>
        <a:prstGeom prst="roundRect">
          <a:avLst/>
        </a:prstGeom>
        <a:gradFill rotWithShape="0">
          <a:gsLst>
            <a:gs pos="0">
              <a:schemeClr val="accent1">
                <a:hueOff val="0"/>
                <a:satOff val="0"/>
                <a:lumOff val="0"/>
                <a:alphaOff val="0"/>
                <a:tint val="60000"/>
                <a:satMod val="100000"/>
                <a:lumMod val="11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kern="1200" dirty="0" smtClean="0"/>
            <a:t>Initial BP is ≥</a:t>
          </a:r>
        </a:p>
        <a:p>
          <a:pPr lvl="0" algn="ctr" defTabSz="844550">
            <a:lnSpc>
              <a:spcPct val="90000"/>
            </a:lnSpc>
            <a:spcBef>
              <a:spcPct val="0"/>
            </a:spcBef>
            <a:spcAft>
              <a:spcPct val="35000"/>
            </a:spcAft>
          </a:pPr>
          <a:r>
            <a:rPr lang="en-US" sz="1900" kern="1200" dirty="0" smtClean="0"/>
            <a:t>160 systolic or </a:t>
          </a:r>
        </a:p>
        <a:p>
          <a:pPr lvl="0" algn="ctr" defTabSz="844550">
            <a:lnSpc>
              <a:spcPct val="90000"/>
            </a:lnSpc>
            <a:spcBef>
              <a:spcPct val="0"/>
            </a:spcBef>
            <a:spcAft>
              <a:spcPct val="35000"/>
            </a:spcAft>
          </a:pPr>
          <a:r>
            <a:rPr lang="en-US" sz="1900" kern="1200" dirty="0" smtClean="0"/>
            <a:t>≥ 110 diastolic</a:t>
          </a:r>
          <a:endParaRPr lang="en-US" sz="1900" kern="1200" dirty="0"/>
        </a:p>
      </dsp:txBody>
      <dsp:txXfrm>
        <a:off x="56486" y="1329913"/>
        <a:ext cx="3297457" cy="104414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D777D-59DA-4B71-A17D-B30456F0B608}"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3FCF-6729-478D-BD8F-2852732B79FF}" type="slidenum">
              <a:rPr lang="en-US" smtClean="0"/>
              <a:t>‹#›</a:t>
            </a:fld>
            <a:endParaRPr lang="en-US"/>
          </a:p>
        </p:txBody>
      </p:sp>
    </p:spTree>
    <p:extLst>
      <p:ext uri="{BB962C8B-B14F-4D97-AF65-F5344CB8AC3E}">
        <p14:creationId xmlns:p14="http://schemas.microsoft.com/office/powerpoint/2010/main" val="2068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55600" y="706438"/>
            <a:ext cx="6297613"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If pregnant or delivered with in the last 6 weeks, watch for these vague symptoms.</a:t>
            </a:r>
          </a:p>
          <a:p>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9915" indent="-288428">
              <a:defRPr>
                <a:solidFill>
                  <a:schemeClr val="tx1"/>
                </a:solidFill>
                <a:latin typeface="Century Gothic" panose="020B0502020202020204" pitchFamily="34" charset="0"/>
              </a:defRPr>
            </a:lvl2pPr>
            <a:lvl3pPr marL="1153716" indent="-230743">
              <a:defRPr>
                <a:solidFill>
                  <a:schemeClr val="tx1"/>
                </a:solidFill>
                <a:latin typeface="Century Gothic" panose="020B0502020202020204" pitchFamily="34" charset="0"/>
              </a:defRPr>
            </a:lvl3pPr>
            <a:lvl4pPr marL="1615201" indent="-230743">
              <a:defRPr>
                <a:solidFill>
                  <a:schemeClr val="tx1"/>
                </a:solidFill>
                <a:latin typeface="Century Gothic" panose="020B0502020202020204" pitchFamily="34" charset="0"/>
              </a:defRPr>
            </a:lvl4pPr>
            <a:lvl5pPr marL="2076688" indent="-230743">
              <a:defRPr>
                <a:solidFill>
                  <a:schemeClr val="tx1"/>
                </a:solidFill>
                <a:latin typeface="Century Gothic" panose="020B0502020202020204" pitchFamily="34" charset="0"/>
              </a:defRPr>
            </a:lvl5pPr>
            <a:lvl6pPr marL="2538173" indent="-230743" defTabSz="461487" eaLnBrk="0" fontAlgn="base" hangingPunct="0">
              <a:spcBef>
                <a:spcPct val="0"/>
              </a:spcBef>
              <a:spcAft>
                <a:spcPct val="0"/>
              </a:spcAft>
              <a:defRPr>
                <a:solidFill>
                  <a:schemeClr val="tx1"/>
                </a:solidFill>
                <a:latin typeface="Century Gothic" panose="020B0502020202020204" pitchFamily="34" charset="0"/>
              </a:defRPr>
            </a:lvl6pPr>
            <a:lvl7pPr marL="2999660" indent="-230743" defTabSz="461487" eaLnBrk="0" fontAlgn="base" hangingPunct="0">
              <a:spcBef>
                <a:spcPct val="0"/>
              </a:spcBef>
              <a:spcAft>
                <a:spcPct val="0"/>
              </a:spcAft>
              <a:defRPr>
                <a:solidFill>
                  <a:schemeClr val="tx1"/>
                </a:solidFill>
                <a:latin typeface="Century Gothic" panose="020B0502020202020204" pitchFamily="34" charset="0"/>
              </a:defRPr>
            </a:lvl7pPr>
            <a:lvl8pPr marL="3461147" indent="-230743" defTabSz="461487" eaLnBrk="0" fontAlgn="base" hangingPunct="0">
              <a:spcBef>
                <a:spcPct val="0"/>
              </a:spcBef>
              <a:spcAft>
                <a:spcPct val="0"/>
              </a:spcAft>
              <a:defRPr>
                <a:solidFill>
                  <a:schemeClr val="tx1"/>
                </a:solidFill>
                <a:latin typeface="Century Gothic" panose="020B0502020202020204" pitchFamily="34" charset="0"/>
              </a:defRPr>
            </a:lvl8pPr>
            <a:lvl9pPr marL="3922632" indent="-230743" defTabSz="461487" eaLnBrk="0" fontAlgn="base" hangingPunct="0">
              <a:spcBef>
                <a:spcPct val="0"/>
              </a:spcBef>
              <a:spcAft>
                <a:spcPct val="0"/>
              </a:spcAft>
              <a:defRPr>
                <a:solidFill>
                  <a:schemeClr val="tx1"/>
                </a:solidFill>
                <a:latin typeface="Century Gothic" panose="020B0502020202020204" pitchFamily="34" charset="0"/>
              </a:defRPr>
            </a:lvl9pPr>
          </a:lstStyle>
          <a:p>
            <a:fld id="{D80FA1E2-1B91-4F68-9545-FF24C2BA8C86}" type="slidenum">
              <a:rPr lang="en-US" altLang="en-US">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42149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55600" y="706438"/>
            <a:ext cx="6297613"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There are several key elements to accurate blood pressure. (read slide)</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9915" indent="-288428">
              <a:defRPr>
                <a:solidFill>
                  <a:schemeClr val="tx1"/>
                </a:solidFill>
                <a:latin typeface="Century Gothic" panose="020B0502020202020204" pitchFamily="34" charset="0"/>
              </a:defRPr>
            </a:lvl2pPr>
            <a:lvl3pPr marL="1153716" indent="-230743">
              <a:defRPr>
                <a:solidFill>
                  <a:schemeClr val="tx1"/>
                </a:solidFill>
                <a:latin typeface="Century Gothic" panose="020B0502020202020204" pitchFamily="34" charset="0"/>
              </a:defRPr>
            </a:lvl3pPr>
            <a:lvl4pPr marL="1615201" indent="-230743">
              <a:defRPr>
                <a:solidFill>
                  <a:schemeClr val="tx1"/>
                </a:solidFill>
                <a:latin typeface="Century Gothic" panose="020B0502020202020204" pitchFamily="34" charset="0"/>
              </a:defRPr>
            </a:lvl4pPr>
            <a:lvl5pPr marL="2076688" indent="-230743">
              <a:defRPr>
                <a:solidFill>
                  <a:schemeClr val="tx1"/>
                </a:solidFill>
                <a:latin typeface="Century Gothic" panose="020B0502020202020204" pitchFamily="34" charset="0"/>
              </a:defRPr>
            </a:lvl5pPr>
            <a:lvl6pPr marL="2538173" indent="-230743" defTabSz="461487" eaLnBrk="0" fontAlgn="base" hangingPunct="0">
              <a:spcBef>
                <a:spcPct val="0"/>
              </a:spcBef>
              <a:spcAft>
                <a:spcPct val="0"/>
              </a:spcAft>
              <a:defRPr>
                <a:solidFill>
                  <a:schemeClr val="tx1"/>
                </a:solidFill>
                <a:latin typeface="Century Gothic" panose="020B0502020202020204" pitchFamily="34" charset="0"/>
              </a:defRPr>
            </a:lvl6pPr>
            <a:lvl7pPr marL="2999660" indent="-230743" defTabSz="461487" eaLnBrk="0" fontAlgn="base" hangingPunct="0">
              <a:spcBef>
                <a:spcPct val="0"/>
              </a:spcBef>
              <a:spcAft>
                <a:spcPct val="0"/>
              </a:spcAft>
              <a:defRPr>
                <a:solidFill>
                  <a:schemeClr val="tx1"/>
                </a:solidFill>
                <a:latin typeface="Century Gothic" panose="020B0502020202020204" pitchFamily="34" charset="0"/>
              </a:defRPr>
            </a:lvl7pPr>
            <a:lvl8pPr marL="3461147" indent="-230743" defTabSz="461487" eaLnBrk="0" fontAlgn="base" hangingPunct="0">
              <a:spcBef>
                <a:spcPct val="0"/>
              </a:spcBef>
              <a:spcAft>
                <a:spcPct val="0"/>
              </a:spcAft>
              <a:defRPr>
                <a:solidFill>
                  <a:schemeClr val="tx1"/>
                </a:solidFill>
                <a:latin typeface="Century Gothic" panose="020B0502020202020204" pitchFamily="34" charset="0"/>
              </a:defRPr>
            </a:lvl8pPr>
            <a:lvl9pPr marL="3922632" indent="-230743" defTabSz="461487" eaLnBrk="0" fontAlgn="base" hangingPunct="0">
              <a:spcBef>
                <a:spcPct val="0"/>
              </a:spcBef>
              <a:spcAft>
                <a:spcPct val="0"/>
              </a:spcAft>
              <a:defRPr>
                <a:solidFill>
                  <a:schemeClr val="tx1"/>
                </a:solidFill>
                <a:latin typeface="Century Gothic" panose="020B0502020202020204" pitchFamily="34" charset="0"/>
              </a:defRPr>
            </a:lvl9pPr>
          </a:lstStyle>
          <a:p>
            <a:fld id="{B82DBD28-46D4-43B9-BA3A-ADB174AB9C05}" type="slidenum">
              <a:rPr lang="en-US" altLang="en-US">
                <a:solidFill>
                  <a:srgbClr val="000000"/>
                </a:solidFill>
                <a:latin typeface="Calibri" panose="020F0502020204030204" pitchFamily="34" charset="0"/>
              </a:rPr>
              <a:pPr/>
              <a:t>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99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Labetalol is the most used antihypertensive medication in pregnancy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2AEDCA-BBF9-414D-854F-BC596BB01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837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Example of a CMQCC Algorithm used in California.  Algorithm’s should be posted and readily available.  NOTE the Magnesium is started at the same time of treating the BP.  Should not wait for protein results or wait 6 hours to confirm preeclampsia diagnosis.  Seizure prevention should be part of treatment for Severe Maternal HTN.   These IV BP medication protocols have been updated with the ACOG Acute Treatment of Severe HTN Committee Opinion April, 2017, #692. </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9915" indent="-288428">
              <a:defRPr>
                <a:solidFill>
                  <a:schemeClr val="tx1"/>
                </a:solidFill>
                <a:latin typeface="Century Gothic" panose="020B0502020202020204" pitchFamily="34" charset="0"/>
              </a:defRPr>
            </a:lvl2pPr>
            <a:lvl3pPr marL="1153716" indent="-230743">
              <a:defRPr>
                <a:solidFill>
                  <a:schemeClr val="tx1"/>
                </a:solidFill>
                <a:latin typeface="Century Gothic" panose="020B0502020202020204" pitchFamily="34" charset="0"/>
              </a:defRPr>
            </a:lvl3pPr>
            <a:lvl4pPr marL="1615201" indent="-230743">
              <a:defRPr>
                <a:solidFill>
                  <a:schemeClr val="tx1"/>
                </a:solidFill>
                <a:latin typeface="Century Gothic" panose="020B0502020202020204" pitchFamily="34" charset="0"/>
              </a:defRPr>
            </a:lvl4pPr>
            <a:lvl5pPr marL="2076688" indent="-230743">
              <a:defRPr>
                <a:solidFill>
                  <a:schemeClr val="tx1"/>
                </a:solidFill>
                <a:latin typeface="Century Gothic" panose="020B0502020202020204" pitchFamily="34" charset="0"/>
              </a:defRPr>
            </a:lvl5pPr>
            <a:lvl6pPr marL="2538173" indent="-230743" defTabSz="461487" eaLnBrk="0" fontAlgn="base" hangingPunct="0">
              <a:spcBef>
                <a:spcPct val="0"/>
              </a:spcBef>
              <a:spcAft>
                <a:spcPct val="0"/>
              </a:spcAft>
              <a:defRPr>
                <a:solidFill>
                  <a:schemeClr val="tx1"/>
                </a:solidFill>
                <a:latin typeface="Century Gothic" panose="020B0502020202020204" pitchFamily="34" charset="0"/>
              </a:defRPr>
            </a:lvl6pPr>
            <a:lvl7pPr marL="2999660" indent="-230743" defTabSz="461487" eaLnBrk="0" fontAlgn="base" hangingPunct="0">
              <a:spcBef>
                <a:spcPct val="0"/>
              </a:spcBef>
              <a:spcAft>
                <a:spcPct val="0"/>
              </a:spcAft>
              <a:defRPr>
                <a:solidFill>
                  <a:schemeClr val="tx1"/>
                </a:solidFill>
                <a:latin typeface="Century Gothic" panose="020B0502020202020204" pitchFamily="34" charset="0"/>
              </a:defRPr>
            </a:lvl7pPr>
            <a:lvl8pPr marL="3461147" indent="-230743" defTabSz="461487" eaLnBrk="0" fontAlgn="base" hangingPunct="0">
              <a:spcBef>
                <a:spcPct val="0"/>
              </a:spcBef>
              <a:spcAft>
                <a:spcPct val="0"/>
              </a:spcAft>
              <a:defRPr>
                <a:solidFill>
                  <a:schemeClr val="tx1"/>
                </a:solidFill>
                <a:latin typeface="Century Gothic" panose="020B0502020202020204" pitchFamily="34" charset="0"/>
              </a:defRPr>
            </a:lvl8pPr>
            <a:lvl9pPr marL="3922632" indent="-230743" defTabSz="461487" eaLnBrk="0" fontAlgn="base" hangingPunct="0">
              <a:spcBef>
                <a:spcPct val="0"/>
              </a:spcBef>
              <a:spcAft>
                <a:spcPct val="0"/>
              </a:spcAft>
              <a:defRPr>
                <a:solidFill>
                  <a:schemeClr val="tx1"/>
                </a:solidFill>
                <a:latin typeface="Century Gothic" panose="020B0502020202020204" pitchFamily="34" charset="0"/>
              </a:defRPr>
            </a:lvl9pPr>
          </a:lstStyle>
          <a:p>
            <a:fld id="{9C68D178-FABB-4F87-8533-3754438861A6}"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3359018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C9ACC6-103F-4020-89B5-0133C2520FEB}"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203029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230459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926668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6D02289-B96C-4A55-AFF2-88AE9184A18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66393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00290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4C9ACC6-103F-4020-89B5-0133C2520FEB}"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4065676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4C9ACC6-103F-4020-89B5-0133C2520FEB}"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712811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C9ACC6-103F-4020-89B5-0133C2520FEB}"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955969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4C9ACC6-103F-4020-89B5-0133C2520FEB}" type="datetimeFigureOut">
              <a:rPr lang="en-US" smtClean="0"/>
              <a:t>2/23/2023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6D02289-B96C-4A55-AFF2-88AE9184A18B}" type="slidenum">
              <a:rPr lang="en-US" smtClean="0"/>
              <a:t>‹#›</a:t>
            </a:fld>
            <a:endParaRPr lang="en-US"/>
          </a:p>
        </p:txBody>
      </p:sp>
    </p:spTree>
    <p:extLst>
      <p:ext uri="{BB962C8B-B14F-4D97-AF65-F5344CB8AC3E}">
        <p14:creationId xmlns:p14="http://schemas.microsoft.com/office/powerpoint/2010/main" val="1547710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524545" y="1332073"/>
            <a:ext cx="10982251" cy="4802028"/>
          </a:xfrm>
        </p:spPr>
        <p:txBody>
          <a:bodyPr/>
          <a:lstStyle>
            <a:lvl1pPr marL="235744" indent="-235744">
              <a:defRPr sz="1980">
                <a:latin typeface="Arial" panose="020B0604020202020204" pitchFamily="34" charset="0"/>
                <a:cs typeface="Arial" panose="020B0604020202020204" pitchFamily="34" charset="0"/>
              </a:defRPr>
            </a:lvl1pPr>
            <a:lvl2pPr marL="470178" indent="-185976">
              <a:buClr>
                <a:schemeClr val="tx2"/>
              </a:buClr>
              <a:defRPr>
                <a:latin typeface="Arial" panose="020B0604020202020204" pitchFamily="34" charset="0"/>
                <a:cs typeface="Arial" panose="020B0604020202020204" pitchFamily="34" charset="0"/>
              </a:defRPr>
            </a:lvl2pPr>
            <a:lvl3pPr marL="661393" indent="-144066">
              <a:spcAft>
                <a:spcPts val="495"/>
              </a:spcAft>
              <a:buSzPct val="100000"/>
              <a:defRPr>
                <a:latin typeface="Arial" panose="020B0604020202020204" pitchFamily="34" charset="0"/>
                <a:cs typeface="Arial" panose="020B0604020202020204" pitchFamily="34" charset="0"/>
              </a:defRPr>
            </a:lvl3pPr>
            <a:lvl4pPr marL="758309" indent="-142757">
              <a:spcAft>
                <a:spcPts val="495"/>
              </a:spcAft>
              <a:tabLst/>
              <a:defRPr>
                <a:latin typeface="Calibri" panose="020F0502020204030204" pitchFamily="34" charset="0"/>
              </a:defRPr>
            </a:lvl4pPr>
            <a:lvl5pPr>
              <a:spcAft>
                <a:spcPts val="495"/>
              </a:spcAft>
              <a:defRPr baseline="0">
                <a:latin typeface="Calibri" panose="020F0502020204030204" pitchFamily="34" charset="0"/>
              </a:defRPr>
            </a:lvl5pPr>
            <a:lvl6pPr marL="1885950" indent="-185976">
              <a:spcAft>
                <a:spcPts val="495"/>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524544" y="460856"/>
            <a:ext cx="109728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Footer Placeholder 2"/>
          <p:cNvSpPr>
            <a:spLocks noGrp="1"/>
          </p:cNvSpPr>
          <p:nvPr>
            <p:ph type="ftr" sz="quarter" idx="3"/>
          </p:nvPr>
        </p:nvSpPr>
        <p:spPr>
          <a:xfrm>
            <a:off x="6499508" y="6509831"/>
            <a:ext cx="5113851" cy="249201"/>
          </a:xfrm>
          <a:prstGeom prst="rect">
            <a:avLst/>
          </a:prstGeom>
        </p:spPr>
        <p:txBody>
          <a:bodyPr/>
          <a:lstStyle>
            <a:lvl1pPr algn="r">
              <a:defRPr sz="495">
                <a:solidFill>
                  <a:schemeClr val="tx1">
                    <a:lumMod val="60000"/>
                    <a:lumOff val="40000"/>
                  </a:schemeClr>
                </a:solidFill>
              </a:defRPr>
            </a:lvl1pPr>
          </a:lstStyle>
          <a:p>
            <a:r>
              <a:rPr lang="en-US" dirty="0"/>
              <a:t>©2018 Trinity Health</a:t>
            </a:r>
          </a:p>
        </p:txBody>
      </p:sp>
      <p:sp>
        <p:nvSpPr>
          <p:cNvPr id="13" name="Slide Number Placeholder 6"/>
          <p:cNvSpPr>
            <a:spLocks noGrp="1"/>
          </p:cNvSpPr>
          <p:nvPr>
            <p:ph type="sldNum" sz="quarter" idx="4"/>
          </p:nvPr>
        </p:nvSpPr>
        <p:spPr>
          <a:xfrm>
            <a:off x="11431191" y="6443107"/>
            <a:ext cx="542256" cy="365125"/>
          </a:xfrm>
          <a:prstGeom prst="rect">
            <a:avLst/>
          </a:prstGeom>
        </p:spPr>
        <p:txBody>
          <a:bodyPr vert="horz" lIns="91440" tIns="45720" rIns="0" bIns="45720" rtlCol="0" anchor="ctr"/>
          <a:lstStyle>
            <a:lvl1pPr algn="r">
              <a:defRPr sz="578">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215416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4796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C9ACC6-103F-4020-89B5-0133C2520FEB}"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165628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C9ACC6-103F-4020-89B5-0133C2520FEB}"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750470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46079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C9ACC6-103F-4020-89B5-0133C2520FEB}" type="datetimeFigureOut">
              <a:rPr lang="en-US" smtClean="0"/>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13422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C9ACC6-103F-4020-89B5-0133C2520FEB}"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90900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4C9ACC6-103F-4020-89B5-0133C2520FEB}" type="datetimeFigureOut">
              <a:rPr lang="en-US" smtClean="0"/>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395949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40175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C9ACC6-103F-4020-89B5-0133C2520FEB}"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02289-B96C-4A55-AFF2-88AE9184A18B}" type="slidenum">
              <a:rPr lang="en-US" smtClean="0"/>
              <a:t>‹#›</a:t>
            </a:fld>
            <a:endParaRPr lang="en-US"/>
          </a:p>
        </p:txBody>
      </p:sp>
    </p:spTree>
    <p:extLst>
      <p:ext uri="{BB962C8B-B14F-4D97-AF65-F5344CB8AC3E}">
        <p14:creationId xmlns:p14="http://schemas.microsoft.com/office/powerpoint/2010/main" val="44441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4C9ACC6-103F-4020-89B5-0133C2520FEB}" type="datetimeFigureOut">
              <a:rPr lang="en-US" smtClean="0"/>
              <a:t>2/23/2023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A6D02289-B96C-4A55-AFF2-88AE9184A18B}" type="slidenum">
              <a:rPr lang="en-US" smtClean="0"/>
              <a:t>‹#›</a:t>
            </a:fld>
            <a:endParaRPr lang="en-US"/>
          </a:p>
        </p:txBody>
      </p:sp>
    </p:spTree>
    <p:extLst>
      <p:ext uri="{BB962C8B-B14F-4D97-AF65-F5344CB8AC3E}">
        <p14:creationId xmlns:p14="http://schemas.microsoft.com/office/powerpoint/2010/main" val="2477160505"/>
      </p:ext>
    </p:extLst>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33709"/>
            <a:ext cx="8824456" cy="1373070"/>
          </a:xfrm>
        </p:spPr>
        <p:txBody>
          <a:bodyPr/>
          <a:lstStyle/>
          <a:p>
            <a:pPr algn="l"/>
            <a:r>
              <a:rPr lang="en-US" dirty="0" smtClean="0"/>
              <a:t>Hypertension-Preeclampsia</a:t>
            </a:r>
            <a:endParaRPr lang="en-US" dirty="0"/>
          </a:p>
        </p:txBody>
      </p:sp>
      <p:pic>
        <p:nvPicPr>
          <p:cNvPr id="4" name="Picture 2" descr="https://funmary.com/wp-content/uploads/2019/01/15-Illustrations-About-How-Hard-The-Life-Of-A-Pregnant-Woman-Is-5.jpg"/>
          <p:cNvPicPr>
            <a:picLocks noChangeAspect="1" noChangeArrowheads="1"/>
          </p:cNvPicPr>
          <p:nvPr/>
        </p:nvPicPr>
        <p:blipFill>
          <a:blip r:embed="rId4">
            <a:extLst>
              <a:ext uri="{28A0092B-C50C-407E-A947-70E740481C1C}">
                <a14:useLocalDpi xmlns:a14="http://schemas.microsoft.com/office/drawing/2010/main" val="0"/>
              </a:ext>
            </a:extLst>
          </a:blip>
          <a:srcRect l="1447" r="1447"/>
          <a:stretch>
            <a:fillRect/>
          </a:stretch>
        </p:blipFill>
        <p:spPr bwMode="auto">
          <a:xfrm>
            <a:off x="9208592" y="2455373"/>
            <a:ext cx="2909025" cy="192974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4856" y="2733709"/>
            <a:ext cx="609600" cy="609600"/>
          </a:xfrm>
          <a:prstGeom prst="rect">
            <a:avLst/>
          </a:prstGeom>
        </p:spPr>
      </p:pic>
    </p:spTree>
    <p:extLst>
      <p:ext uri="{BB962C8B-B14F-4D97-AF65-F5344CB8AC3E}">
        <p14:creationId xmlns:p14="http://schemas.microsoft.com/office/powerpoint/2010/main" val="4104680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 ACOG</a:t>
            </a:r>
            <a:endParaRPr lang="en-US" dirty="0"/>
          </a:p>
        </p:txBody>
      </p:sp>
      <p:sp>
        <p:nvSpPr>
          <p:cNvPr id="3" name="Content Placeholder 2"/>
          <p:cNvSpPr>
            <a:spLocks noGrp="1"/>
          </p:cNvSpPr>
          <p:nvPr>
            <p:ph idx="1"/>
          </p:nvPr>
        </p:nvSpPr>
        <p:spPr>
          <a:xfrm>
            <a:off x="680321" y="2044932"/>
            <a:ext cx="11115439" cy="4813068"/>
          </a:xfrm>
        </p:spPr>
        <p:txBody>
          <a:bodyPr>
            <a:normAutofit fontScale="55000" lnSpcReduction="20000"/>
          </a:bodyPr>
          <a:lstStyle/>
          <a:p>
            <a:r>
              <a:rPr lang="en-US" u="sng" dirty="0">
                <a:latin typeface="+mj-lt"/>
              </a:rPr>
              <a:t>Risk factors for women at high risk include</a:t>
            </a:r>
          </a:p>
          <a:p>
            <a:r>
              <a:rPr lang="en-US" dirty="0"/>
              <a:t>P</a:t>
            </a:r>
            <a:r>
              <a:rPr lang="en-US" dirty="0" smtClean="0"/>
              <a:t>reeclampsia </a:t>
            </a:r>
            <a:r>
              <a:rPr lang="en-US" dirty="0"/>
              <a:t>in a past pregnancy</a:t>
            </a:r>
          </a:p>
          <a:p>
            <a:r>
              <a:rPr lang="en-US" dirty="0"/>
              <a:t>C</a:t>
            </a:r>
            <a:r>
              <a:rPr lang="en-US" dirty="0" smtClean="0"/>
              <a:t>arrying </a:t>
            </a:r>
            <a:r>
              <a:rPr lang="en-US" dirty="0"/>
              <a:t>more than one fetus</a:t>
            </a:r>
          </a:p>
          <a:p>
            <a:r>
              <a:rPr lang="en-US" dirty="0"/>
              <a:t>C</a:t>
            </a:r>
            <a:r>
              <a:rPr lang="en-US" dirty="0" smtClean="0"/>
              <a:t>hronic </a:t>
            </a:r>
            <a:r>
              <a:rPr lang="en-US" dirty="0"/>
              <a:t>high blood pressure</a:t>
            </a:r>
          </a:p>
          <a:p>
            <a:r>
              <a:rPr lang="en-US" dirty="0"/>
              <a:t>K</a:t>
            </a:r>
            <a:r>
              <a:rPr lang="en-US" dirty="0" smtClean="0"/>
              <a:t>idney </a:t>
            </a:r>
            <a:r>
              <a:rPr lang="en-US" dirty="0"/>
              <a:t>disease</a:t>
            </a:r>
          </a:p>
          <a:p>
            <a:r>
              <a:rPr lang="en-US" dirty="0"/>
              <a:t>D</a:t>
            </a:r>
            <a:r>
              <a:rPr lang="en-US" dirty="0" smtClean="0"/>
              <a:t>iabetes </a:t>
            </a:r>
            <a:r>
              <a:rPr lang="en-US" dirty="0"/>
              <a:t>mellitus</a:t>
            </a:r>
          </a:p>
          <a:p>
            <a:r>
              <a:rPr lang="en-US" dirty="0"/>
              <a:t>A</a:t>
            </a:r>
            <a:r>
              <a:rPr lang="en-US" dirty="0" smtClean="0"/>
              <a:t>utoimmune </a:t>
            </a:r>
            <a:r>
              <a:rPr lang="en-US" dirty="0"/>
              <a:t>conditions, such as </a:t>
            </a:r>
            <a:r>
              <a:rPr lang="en-US" dirty="0" smtClean="0"/>
              <a:t>lupus</a:t>
            </a:r>
            <a:r>
              <a:rPr lang="en-US" dirty="0"/>
              <a:t/>
            </a:r>
            <a:br>
              <a:rPr lang="en-US" dirty="0"/>
            </a:br>
            <a:endParaRPr lang="en-US" b="1" dirty="0"/>
          </a:p>
          <a:p>
            <a:r>
              <a:rPr lang="en-US" u="sng" dirty="0"/>
              <a:t>Risk factors for women at moderate risk include</a:t>
            </a:r>
          </a:p>
          <a:p>
            <a:r>
              <a:rPr lang="en-US" dirty="0"/>
              <a:t>B</a:t>
            </a:r>
            <a:r>
              <a:rPr lang="en-US" dirty="0" smtClean="0"/>
              <a:t>eing </a:t>
            </a:r>
            <a:r>
              <a:rPr lang="en-US" dirty="0"/>
              <a:t>pregnant for the first time</a:t>
            </a:r>
          </a:p>
          <a:p>
            <a:r>
              <a:rPr lang="en-US" dirty="0"/>
              <a:t>B</a:t>
            </a:r>
            <a:r>
              <a:rPr lang="en-US" dirty="0" smtClean="0"/>
              <a:t>eing </a:t>
            </a:r>
            <a:r>
              <a:rPr lang="en-US" dirty="0"/>
              <a:t>pregnant more than 10 years after your previous pregnancy</a:t>
            </a:r>
          </a:p>
          <a:p>
            <a:r>
              <a:rPr lang="en-US" dirty="0"/>
              <a:t>B</a:t>
            </a:r>
            <a:r>
              <a:rPr lang="en-US" dirty="0" smtClean="0"/>
              <a:t>ody </a:t>
            </a:r>
            <a:r>
              <a:rPr lang="en-US" dirty="0"/>
              <a:t>mass index (BMI) over 30</a:t>
            </a:r>
          </a:p>
          <a:p>
            <a:r>
              <a:rPr lang="en-US" dirty="0"/>
              <a:t>F</a:t>
            </a:r>
            <a:r>
              <a:rPr lang="en-US" dirty="0" smtClean="0"/>
              <a:t>amily </a:t>
            </a:r>
            <a:r>
              <a:rPr lang="en-US" dirty="0"/>
              <a:t>history of preeclampsia (mother or sister)</a:t>
            </a:r>
          </a:p>
          <a:p>
            <a:r>
              <a:rPr lang="en-US" dirty="0"/>
              <a:t>B</a:t>
            </a:r>
            <a:r>
              <a:rPr lang="en-US" dirty="0" smtClean="0"/>
              <a:t>eing </a:t>
            </a:r>
            <a:r>
              <a:rPr lang="en-US" dirty="0"/>
              <a:t>age 35 or older</a:t>
            </a:r>
          </a:p>
          <a:p>
            <a:r>
              <a:rPr lang="en-US" dirty="0"/>
              <a:t>C</a:t>
            </a:r>
            <a:r>
              <a:rPr lang="en-US" dirty="0" smtClean="0"/>
              <a:t>omplications </a:t>
            </a:r>
            <a:r>
              <a:rPr lang="en-US" dirty="0"/>
              <a:t>in previous pregnancies, such as having a baby with a low birth weight</a:t>
            </a:r>
          </a:p>
          <a:p>
            <a:r>
              <a:rPr lang="en-US" dirty="0" smtClean="0"/>
              <a:t>In </a:t>
            </a:r>
            <a:r>
              <a:rPr lang="en-US" dirty="0"/>
              <a:t>vitro fertilization (IVF)</a:t>
            </a:r>
          </a:p>
          <a:p>
            <a:r>
              <a:rPr lang="en-US" dirty="0"/>
              <a:t>Black race (because of racism and inequities that increase risk of illness)</a:t>
            </a:r>
          </a:p>
          <a:p>
            <a:r>
              <a:rPr lang="en-US" dirty="0" smtClean="0"/>
              <a:t>Lower </a:t>
            </a:r>
            <a:r>
              <a:rPr lang="en-US" dirty="0"/>
              <a:t>income (because of inequities that increase risk of illness)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75717" y="929640"/>
            <a:ext cx="609600" cy="609600"/>
          </a:xfrm>
          <a:prstGeom prst="rect">
            <a:avLst/>
          </a:prstGeom>
        </p:spPr>
      </p:pic>
    </p:spTree>
    <p:extLst>
      <p:ext uri="{BB962C8B-B14F-4D97-AF65-F5344CB8AC3E}">
        <p14:creationId xmlns:p14="http://schemas.microsoft.com/office/powerpoint/2010/main" val="4163327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mn-lt"/>
                <a:cs typeface="Arial Black"/>
              </a:rPr>
              <a:t>Major Morbidities</a:t>
            </a:r>
            <a:endParaRPr lang="en-US" dirty="0">
              <a:latin typeface="+mn-lt"/>
            </a:endParaRPr>
          </a:p>
        </p:txBody>
      </p:sp>
      <p:sp>
        <p:nvSpPr>
          <p:cNvPr id="3" name="Content Placeholder 2"/>
          <p:cNvSpPr>
            <a:spLocks noGrp="1"/>
          </p:cNvSpPr>
          <p:nvPr>
            <p:ph sz="half" idx="1"/>
          </p:nvPr>
        </p:nvSpPr>
        <p:spPr>
          <a:xfrm>
            <a:off x="507076" y="2081476"/>
            <a:ext cx="9501447" cy="4110109"/>
          </a:xfrm>
        </p:spPr>
        <p:txBody>
          <a:bodyPr>
            <a:noAutofit/>
          </a:bodyPr>
          <a:lstStyle/>
          <a:p>
            <a:pPr>
              <a:buSzPct val="70000"/>
              <a:buFont typeface="Wingdings" panose="05000000000000000000" pitchFamily="2" charset="2"/>
              <a:buChar char="Ø"/>
            </a:pPr>
            <a:r>
              <a:rPr lang="en-US" altLang="en-US" sz="3200" dirty="0"/>
              <a:t>Stroke</a:t>
            </a:r>
          </a:p>
          <a:p>
            <a:pPr>
              <a:buSzPct val="70000"/>
              <a:buFont typeface="Wingdings" panose="05000000000000000000" pitchFamily="2" charset="2"/>
              <a:buChar char="Ø"/>
            </a:pPr>
            <a:r>
              <a:rPr lang="en-US" altLang="en-US" sz="3200" dirty="0"/>
              <a:t>Placental Abruption</a:t>
            </a:r>
          </a:p>
          <a:p>
            <a:pPr>
              <a:buSzPct val="70000"/>
              <a:buFont typeface="Wingdings" panose="05000000000000000000" pitchFamily="2" charset="2"/>
              <a:buChar char="Ø"/>
            </a:pPr>
            <a:r>
              <a:rPr lang="en-US" altLang="en-US" sz="3200" dirty="0"/>
              <a:t>Eclampsia</a:t>
            </a:r>
          </a:p>
          <a:p>
            <a:pPr>
              <a:buSzPct val="70000"/>
              <a:buFont typeface="Wingdings" panose="05000000000000000000" pitchFamily="2" charset="2"/>
              <a:buChar char="Ø"/>
            </a:pPr>
            <a:r>
              <a:rPr lang="en-US" altLang="en-US" sz="3200" dirty="0"/>
              <a:t>Cerebral Edema/PRES</a:t>
            </a:r>
          </a:p>
          <a:p>
            <a:pPr>
              <a:buSzPct val="70000"/>
              <a:buFont typeface="Wingdings" panose="05000000000000000000" pitchFamily="2" charset="2"/>
              <a:buChar char="Ø"/>
            </a:pPr>
            <a:r>
              <a:rPr lang="en-US" altLang="en-US" sz="3200" dirty="0" smtClean="0"/>
              <a:t>Renal Failure</a:t>
            </a:r>
          </a:p>
          <a:p>
            <a:pPr>
              <a:buSzPct val="70000"/>
              <a:buFont typeface="Wingdings" panose="05000000000000000000" pitchFamily="2" charset="2"/>
              <a:buChar char="Ø"/>
            </a:pPr>
            <a:r>
              <a:rPr lang="en-US" altLang="en-US" sz="3200" dirty="0" smtClean="0"/>
              <a:t>Hemorrhage/DIC</a:t>
            </a:r>
          </a:p>
          <a:p>
            <a:pPr>
              <a:buSzPct val="70000"/>
              <a:buFont typeface="Wingdings" panose="05000000000000000000" pitchFamily="2" charset="2"/>
              <a:buChar char="Ø"/>
            </a:pPr>
            <a:r>
              <a:rPr lang="en-US" altLang="en-US" sz="3200" dirty="0" smtClean="0"/>
              <a:t>Pulmonary Edema</a:t>
            </a:r>
            <a:endParaRPr lang="en-US" altLang="en-US" sz="3200" dirty="0"/>
          </a:p>
          <a:p>
            <a:pPr>
              <a:buSzPct val="70000"/>
              <a:buFont typeface="Wingdings" panose="05000000000000000000" pitchFamily="2" charset="2"/>
              <a:buChar char="Ø"/>
            </a:pPr>
            <a:r>
              <a:rPr lang="en-US" altLang="en-US" sz="3200" dirty="0"/>
              <a:t>Liver </a:t>
            </a:r>
            <a:r>
              <a:rPr lang="en-US" altLang="en-US" sz="3200" dirty="0" smtClean="0"/>
              <a:t>Hematoma/Rupture</a:t>
            </a:r>
          </a:p>
          <a:p>
            <a:pPr marL="0" indent="0">
              <a:buNone/>
            </a:pP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9752" y="921327"/>
            <a:ext cx="609600" cy="609600"/>
          </a:xfrm>
          <a:prstGeom prst="rect">
            <a:avLst/>
          </a:prstGeom>
        </p:spPr>
      </p:pic>
    </p:spTree>
    <p:extLst>
      <p:ext uri="{BB962C8B-B14F-4D97-AF65-F5344CB8AC3E}">
        <p14:creationId xmlns:p14="http://schemas.microsoft.com/office/powerpoint/2010/main" val="358386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Preeclampsia Awareness</a:t>
            </a:r>
            <a:r>
              <a:rPr lang="en-US" dirty="0"/>
              <a:t>	</a:t>
            </a:r>
          </a:p>
        </p:txBody>
      </p:sp>
      <p:sp>
        <p:nvSpPr>
          <p:cNvPr id="4" name="Text Placeholder 3"/>
          <p:cNvSpPr>
            <a:spLocks noGrp="1"/>
          </p:cNvSpPr>
          <p:nvPr>
            <p:ph type="body" sz="half" idx="2"/>
          </p:nvPr>
        </p:nvSpPr>
        <p:spPr>
          <a:xfrm>
            <a:off x="6184669" y="2453251"/>
            <a:ext cx="4814273" cy="3599315"/>
          </a:xfrm>
        </p:spPr>
        <p:txBody>
          <a:bodyPr>
            <a:normAutofit/>
          </a:bodyPr>
          <a:lstStyle/>
          <a:p>
            <a:pPr algn="l"/>
            <a:r>
              <a:rPr lang="en-US" sz="2400" dirty="0" smtClean="0"/>
              <a:t>~Me First Bracelets</a:t>
            </a:r>
            <a:endParaRPr lang="en-US" sz="2400" dirty="0"/>
          </a:p>
          <a:p>
            <a:pPr algn="l"/>
            <a:r>
              <a:rPr lang="en-US" sz="2400" dirty="0"/>
              <a:t>~ Given to patients </a:t>
            </a:r>
            <a:r>
              <a:rPr lang="en-US" sz="2400" dirty="0" smtClean="0"/>
              <a:t>who </a:t>
            </a:r>
            <a:r>
              <a:rPr lang="en-US" sz="2400" dirty="0"/>
              <a:t>have delivered</a:t>
            </a:r>
          </a:p>
          <a:p>
            <a:pPr algn="l"/>
            <a:r>
              <a:rPr lang="en-US" sz="2400" dirty="0"/>
              <a:t>~ </a:t>
            </a:r>
            <a:r>
              <a:rPr lang="en-US" sz="2400" dirty="0" smtClean="0"/>
              <a:t>“Care</a:t>
            </a:r>
            <a:r>
              <a:rPr lang="en-US" sz="2400" dirty="0"/>
              <a:t>” is for patients </a:t>
            </a:r>
            <a:r>
              <a:rPr lang="en-US" sz="2400" dirty="0" smtClean="0"/>
              <a:t>who</a:t>
            </a:r>
            <a:r>
              <a:rPr lang="en-US" sz="2400" dirty="0" smtClean="0"/>
              <a:t>se</a:t>
            </a:r>
            <a:r>
              <a:rPr lang="en-US" sz="2400" dirty="0" smtClean="0"/>
              <a:t> </a:t>
            </a:r>
            <a:r>
              <a:rPr lang="en-US" sz="2400" dirty="0"/>
              <a:t>baby does not come home with them</a:t>
            </a:r>
          </a:p>
          <a:p>
            <a:pPr algn="l"/>
            <a:r>
              <a:rPr lang="en-US" sz="2400" dirty="0"/>
              <a:t>~ </a:t>
            </a:r>
            <a:r>
              <a:rPr lang="en-US" sz="2400" dirty="0" smtClean="0"/>
              <a:t>Patients </a:t>
            </a:r>
            <a:r>
              <a:rPr lang="en-US" sz="2400" dirty="0"/>
              <a:t>wear until they are seen by provider at the 6 week postpartum visit</a:t>
            </a:r>
          </a:p>
        </p:txBody>
      </p:sp>
      <p:pic>
        <p:nvPicPr>
          <p:cNvPr id="5" name="Picture 2" descr="74458b40-da4a-412a-b3cf-e71bddf9413c@osfhealthca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61" t="17460" r="37683" b="19332"/>
          <a:stretch/>
        </p:blipFill>
        <p:spPr bwMode="auto">
          <a:xfrm rot="5400000">
            <a:off x="1064456" y="1737243"/>
            <a:ext cx="4106485" cy="522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8552" y="988897"/>
            <a:ext cx="609600" cy="609600"/>
          </a:xfrm>
          <a:prstGeom prst="rect">
            <a:avLst/>
          </a:prstGeom>
        </p:spPr>
      </p:pic>
    </p:spTree>
    <p:extLst>
      <p:ext uri="{BB962C8B-B14F-4D97-AF65-F5344CB8AC3E}">
        <p14:creationId xmlns:p14="http://schemas.microsoft.com/office/powerpoint/2010/main" val="1175294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a:t>
            </a:r>
            <a:endParaRPr lang="en-US" dirty="0"/>
          </a:p>
        </p:txBody>
      </p:sp>
      <p:sp>
        <p:nvSpPr>
          <p:cNvPr id="3" name="Content Placeholder 2"/>
          <p:cNvSpPr>
            <a:spLocks noGrp="1"/>
          </p:cNvSpPr>
          <p:nvPr>
            <p:ph idx="1"/>
          </p:nvPr>
        </p:nvSpPr>
        <p:spPr/>
        <p:txBody>
          <a:bodyPr/>
          <a:lstStyle/>
          <a:p>
            <a:r>
              <a:rPr lang="en-US" dirty="0" smtClean="0"/>
              <a:t>Systolic over 160 or diastolic over 110 – sustained – needs immediate treatment</a:t>
            </a:r>
          </a:p>
          <a:p>
            <a:r>
              <a:rPr lang="en-US" dirty="0" smtClean="0"/>
              <a:t>Magnesium sulfate is used to prevent seizures</a:t>
            </a:r>
          </a:p>
          <a:p>
            <a:r>
              <a:rPr lang="en-US" dirty="0" smtClean="0"/>
              <a:t>Labs are important to evaluate if patient is developing HELLP syndrome</a:t>
            </a:r>
          </a:p>
          <a:p>
            <a:r>
              <a:rPr lang="en-US" dirty="0" smtClean="0"/>
              <a:t>There is a HTN in pregnancy algorithm – use it to help the provider navigate how to treat preeclampsia</a:t>
            </a:r>
          </a:p>
          <a:p>
            <a:r>
              <a:rPr lang="en-US" dirty="0" smtClean="0"/>
              <a:t>Preeclampsia can happen in the postpartum period up to 6 weeks</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1607" y="988897"/>
            <a:ext cx="609600" cy="609600"/>
          </a:xfrm>
          <a:prstGeom prst="rect">
            <a:avLst/>
          </a:prstGeom>
        </p:spPr>
      </p:pic>
    </p:spTree>
    <p:extLst>
      <p:ext uri="{BB962C8B-B14F-4D97-AF65-F5344CB8AC3E}">
        <p14:creationId xmlns:p14="http://schemas.microsoft.com/office/powerpoint/2010/main" val="2516935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Hypertension – Is it Chronic?</a:t>
            </a:r>
            <a:endParaRPr lang="en-US" dirty="0"/>
          </a:p>
        </p:txBody>
      </p:sp>
      <p:sp>
        <p:nvSpPr>
          <p:cNvPr id="4" name="Text Placeholder 3"/>
          <p:cNvSpPr>
            <a:spLocks noGrp="1"/>
          </p:cNvSpPr>
          <p:nvPr>
            <p:ph type="body" sz="half" idx="2"/>
          </p:nvPr>
        </p:nvSpPr>
        <p:spPr>
          <a:xfrm>
            <a:off x="1" y="2094807"/>
            <a:ext cx="5320144" cy="4499957"/>
          </a:xfrm>
        </p:spPr>
        <p:txBody>
          <a:bodyPr>
            <a:normAutofit fontScale="85000" lnSpcReduction="10000"/>
          </a:bodyPr>
          <a:lstStyle/>
          <a:p>
            <a:pPr lvl="1"/>
            <a:r>
              <a:rPr lang="en-US" sz="1900" dirty="0" smtClean="0"/>
              <a:t>Many </a:t>
            </a:r>
            <a:r>
              <a:rPr lang="en-US" sz="1900" i="0" dirty="0" smtClean="0"/>
              <a:t>women </a:t>
            </a:r>
            <a:r>
              <a:rPr lang="en-US" sz="1900" i="0" dirty="0" smtClean="0"/>
              <a:t>have preexisting conditions affecting pregnancy, STILL need evaluation!</a:t>
            </a:r>
          </a:p>
          <a:p>
            <a:pPr lvl="1"/>
            <a:endParaRPr lang="en-US" sz="1700" i="0" dirty="0" smtClean="0"/>
          </a:p>
          <a:p>
            <a:pPr lvl="1"/>
            <a:r>
              <a:rPr lang="en-US" sz="2400" dirty="0" smtClean="0"/>
              <a:t>Is it Preeclampsia??</a:t>
            </a:r>
          </a:p>
          <a:p>
            <a:pPr marL="1257300" lvl="2" indent="-342900">
              <a:buFontTx/>
              <a:buChar char="-"/>
            </a:pPr>
            <a:r>
              <a:rPr lang="en-US" sz="2000" b="1" dirty="0">
                <a:solidFill>
                  <a:schemeClr val="bg1"/>
                </a:solidFill>
              </a:rPr>
              <a:t>Preeclampsia can develop between 20 weeks to 6 weeks postpartum</a:t>
            </a:r>
          </a:p>
          <a:p>
            <a:pPr lvl="1"/>
            <a:r>
              <a:rPr lang="en-US" sz="2400" dirty="0" smtClean="0"/>
              <a:t>	Symptoms:</a:t>
            </a:r>
            <a:endParaRPr lang="en-US" sz="2400" dirty="0"/>
          </a:p>
          <a:p>
            <a:pPr marL="1257300" lvl="2" indent="-342900">
              <a:buFontTx/>
              <a:buChar char="-"/>
            </a:pPr>
            <a:r>
              <a:rPr lang="en-US" sz="2000" dirty="0" smtClean="0"/>
              <a:t>Blurred </a:t>
            </a:r>
            <a:r>
              <a:rPr lang="en-US" sz="2000" dirty="0" smtClean="0"/>
              <a:t>vision</a:t>
            </a:r>
          </a:p>
          <a:p>
            <a:pPr marL="1257300" lvl="2" indent="-342900">
              <a:buFontTx/>
              <a:buChar char="-"/>
            </a:pPr>
            <a:r>
              <a:rPr lang="en-US" sz="2000" dirty="0" smtClean="0"/>
              <a:t>Headache</a:t>
            </a:r>
          </a:p>
          <a:p>
            <a:pPr marL="1257300" lvl="2" indent="-342900">
              <a:buFontTx/>
              <a:buChar char="-"/>
            </a:pPr>
            <a:r>
              <a:rPr lang="en-US" sz="2000" dirty="0" smtClean="0"/>
              <a:t>Epigastric pain</a:t>
            </a:r>
          </a:p>
          <a:p>
            <a:pPr marL="1257300" lvl="2" indent="-342900">
              <a:buFontTx/>
              <a:buChar char="-"/>
            </a:pPr>
            <a:r>
              <a:rPr lang="en-US" sz="2000" dirty="0" smtClean="0"/>
              <a:t>N/V</a:t>
            </a:r>
          </a:p>
          <a:p>
            <a:pPr marL="1257300" lvl="2" indent="-342900">
              <a:buFontTx/>
              <a:buChar char="-"/>
            </a:pPr>
            <a:r>
              <a:rPr lang="en-US" sz="2000" dirty="0"/>
              <a:t>S</a:t>
            </a:r>
            <a:r>
              <a:rPr lang="en-US" sz="2000" dirty="0" smtClean="0"/>
              <a:t>welling </a:t>
            </a:r>
            <a:r>
              <a:rPr lang="en-US" sz="2000" dirty="0"/>
              <a:t>(hands, face, feet) </a:t>
            </a:r>
            <a:endParaRPr lang="en-US" sz="2000" dirty="0" smtClean="0"/>
          </a:p>
          <a:p>
            <a:pPr marL="1257300" lvl="2" indent="-342900">
              <a:buFontTx/>
              <a:buChar char="-"/>
            </a:pPr>
            <a:r>
              <a:rPr lang="en-US" sz="2000" dirty="0" smtClean="0"/>
              <a:t>: </a:t>
            </a:r>
            <a:r>
              <a:rPr lang="en-US" sz="1800" dirty="0" smtClean="0"/>
              <a:t>Protein </a:t>
            </a:r>
            <a:r>
              <a:rPr lang="en-US" sz="1800" dirty="0"/>
              <a:t>Creatinine ratio </a:t>
            </a:r>
            <a:r>
              <a:rPr lang="en-US" sz="1800" u="sng" dirty="0"/>
              <a:t>&gt;</a:t>
            </a:r>
            <a:r>
              <a:rPr lang="en-US" sz="1800" dirty="0"/>
              <a:t>0.3</a:t>
            </a:r>
          </a:p>
          <a:p>
            <a:pPr marL="1257300" lvl="2" indent="-342900">
              <a:buFontTx/>
              <a:buChar char="-"/>
            </a:pPr>
            <a:r>
              <a:rPr lang="en-US" sz="2000" dirty="0" smtClean="0"/>
              <a:t>Elevated </a:t>
            </a:r>
            <a:r>
              <a:rPr lang="en-US" sz="2000" dirty="0"/>
              <a:t>B/P </a:t>
            </a:r>
            <a:r>
              <a:rPr lang="en-US" sz="2000" u="sng" dirty="0"/>
              <a:t>&gt;</a:t>
            </a:r>
            <a:r>
              <a:rPr lang="en-US" sz="2000" dirty="0"/>
              <a:t> 140 Systolic  </a:t>
            </a:r>
            <a:r>
              <a:rPr lang="en-US" sz="2000" u="sng" dirty="0"/>
              <a:t>&gt;</a:t>
            </a:r>
            <a:r>
              <a:rPr lang="en-US" sz="2000" dirty="0"/>
              <a:t> 90  </a:t>
            </a:r>
            <a:r>
              <a:rPr lang="en-US" sz="2000" dirty="0" smtClean="0"/>
              <a:t> diastolic   </a:t>
            </a:r>
            <a:endParaRPr lang="en-US" sz="2000" dirty="0"/>
          </a:p>
          <a:p>
            <a:pPr marL="1257300" lvl="2" indent="-342900">
              <a:buFontTx/>
              <a:buChar char="-"/>
            </a:pPr>
            <a:r>
              <a:rPr lang="en-US" sz="2000" b="1" i="1" u="sng" dirty="0" smtClean="0">
                <a:solidFill>
                  <a:schemeClr val="bg1"/>
                </a:solidFill>
              </a:rPr>
              <a:t>Severe </a:t>
            </a:r>
            <a:r>
              <a:rPr lang="en-US" sz="2000" b="1" i="1" u="sng" dirty="0">
                <a:solidFill>
                  <a:schemeClr val="bg1"/>
                </a:solidFill>
              </a:rPr>
              <a:t>&gt;160 Systolic and or &gt; 110 </a:t>
            </a:r>
            <a:r>
              <a:rPr lang="en-US" sz="2000" b="1" i="1" u="sng" dirty="0" smtClean="0">
                <a:solidFill>
                  <a:schemeClr val="bg1"/>
                </a:solidFill>
              </a:rPr>
              <a:t>   diastolic</a:t>
            </a:r>
            <a:endParaRPr lang="en-US" sz="2000" b="1" i="1" u="sng" dirty="0">
              <a:solidFill>
                <a:schemeClr val="bg1"/>
              </a:solidFill>
            </a:endParaRP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930" y="2094807"/>
            <a:ext cx="4286250" cy="42957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1316" y="988897"/>
            <a:ext cx="609600" cy="609600"/>
          </a:xfrm>
          <a:prstGeom prst="rect">
            <a:avLst/>
          </a:prstGeom>
        </p:spPr>
      </p:pic>
    </p:spTree>
    <p:extLst>
      <p:ext uri="{BB962C8B-B14F-4D97-AF65-F5344CB8AC3E}">
        <p14:creationId xmlns:p14="http://schemas.microsoft.com/office/powerpoint/2010/main" val="3598773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41515" y="681354"/>
            <a:ext cx="8229600" cy="1143000"/>
          </a:xfrm>
        </p:spPr>
        <p:txBody>
          <a:bodyPr/>
          <a:lstStyle/>
          <a:p>
            <a:pPr>
              <a:defRPr/>
            </a:pPr>
            <a:r>
              <a:rPr lang="en-US" sz="4000" b="1" dirty="0">
                <a:solidFill>
                  <a:schemeClr val="tx1"/>
                </a:solidFill>
                <a:latin typeface="Goudy Old Style" pitchFamily="18" charset="0"/>
              </a:rPr>
              <a:t>Key Clinical Pearl</a:t>
            </a:r>
          </a:p>
        </p:txBody>
      </p:sp>
      <p:sp>
        <p:nvSpPr>
          <p:cNvPr id="3" name="Content Placeholder 2"/>
          <p:cNvSpPr>
            <a:spLocks noGrp="1"/>
          </p:cNvSpPr>
          <p:nvPr>
            <p:ph idx="1"/>
          </p:nvPr>
        </p:nvSpPr>
        <p:spPr>
          <a:xfrm>
            <a:off x="2203566" y="2098147"/>
            <a:ext cx="7899400" cy="4366160"/>
          </a:xfrm>
        </p:spPr>
        <p:style>
          <a:lnRef idx="2">
            <a:schemeClr val="dk1"/>
          </a:lnRef>
          <a:fillRef idx="1">
            <a:schemeClr val="lt1"/>
          </a:fillRef>
          <a:effectRef idx="0">
            <a:schemeClr val="dk1"/>
          </a:effectRef>
          <a:fontRef idx="minor">
            <a:schemeClr val="dk1"/>
          </a:fontRef>
        </p:style>
        <p:txBody>
          <a:bodyPr rtlCol="0">
            <a:normAutofit/>
          </a:bodyPr>
          <a:lstStyle/>
          <a:p>
            <a:pPr marL="0" indent="0">
              <a:spcAft>
                <a:spcPts val="0"/>
              </a:spcAft>
              <a:buNone/>
              <a:defRPr/>
            </a:pPr>
            <a:endParaRPr lang="en-US" dirty="0" smtClean="0"/>
          </a:p>
          <a:p>
            <a:pPr marL="0" indent="0">
              <a:spcAft>
                <a:spcPts val="0"/>
              </a:spcAft>
              <a:buNone/>
              <a:defRPr/>
            </a:pPr>
            <a:r>
              <a:rPr lang="en-US" dirty="0" smtClean="0"/>
              <a:t>Patients presenting pregnant or 6 weeks postpartum with vague symptoms of:</a:t>
            </a:r>
          </a:p>
          <a:p>
            <a:pPr marL="640080" lvl="1">
              <a:spcAft>
                <a:spcPts val="0"/>
              </a:spcAft>
              <a:buClr>
                <a:srgbClr val="F58466"/>
              </a:buClr>
              <a:defRPr/>
            </a:pPr>
            <a:r>
              <a:rPr lang="en-US" sz="2400" dirty="0"/>
              <a:t> headache</a:t>
            </a:r>
          </a:p>
          <a:p>
            <a:pPr marL="640080" lvl="1">
              <a:spcAft>
                <a:spcPts val="0"/>
              </a:spcAft>
              <a:buClr>
                <a:srgbClr val="F58466"/>
              </a:buClr>
              <a:defRPr/>
            </a:pPr>
            <a:r>
              <a:rPr lang="en-US" sz="2400" dirty="0"/>
              <a:t> abdominal pain</a:t>
            </a:r>
          </a:p>
          <a:p>
            <a:pPr marL="640080" lvl="1">
              <a:spcAft>
                <a:spcPts val="0"/>
              </a:spcAft>
              <a:buClr>
                <a:srgbClr val="F58466"/>
              </a:buClr>
              <a:defRPr/>
            </a:pPr>
            <a:r>
              <a:rPr lang="en-US" sz="2400" dirty="0"/>
              <a:t> shortness of breath</a:t>
            </a:r>
          </a:p>
          <a:p>
            <a:pPr marL="640080" lvl="1">
              <a:spcAft>
                <a:spcPts val="0"/>
              </a:spcAft>
              <a:buClr>
                <a:srgbClr val="F58466"/>
              </a:buClr>
              <a:defRPr/>
            </a:pPr>
            <a:r>
              <a:rPr lang="en-US" sz="2400" dirty="0"/>
              <a:t> generalized swelling</a:t>
            </a:r>
          </a:p>
          <a:p>
            <a:pPr marL="640080" lvl="1">
              <a:spcAft>
                <a:spcPts val="0"/>
              </a:spcAft>
              <a:buClr>
                <a:srgbClr val="F58466"/>
              </a:buClr>
              <a:defRPr/>
            </a:pPr>
            <a:r>
              <a:rPr lang="en-US" sz="2400" dirty="0"/>
              <a:t> complaints of “I just don’t feel right” </a:t>
            </a:r>
          </a:p>
          <a:p>
            <a:pPr>
              <a:spcAft>
                <a:spcPts val="0"/>
              </a:spcAft>
              <a:buNone/>
              <a:defRPr/>
            </a:pPr>
            <a:r>
              <a:rPr lang="en-US" sz="2800" dirty="0"/>
              <a:t>	</a:t>
            </a:r>
            <a:r>
              <a:rPr lang="en-US" i="1" dirty="0" smtClean="0"/>
              <a:t>should be evaluated for atypical presentations of preeclampsia or “severe features”</a:t>
            </a:r>
            <a:endParaRPr lang="en-US" i="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1515" y="948054"/>
            <a:ext cx="609600" cy="609600"/>
          </a:xfrm>
          <a:prstGeom prst="rect">
            <a:avLst/>
          </a:prstGeom>
        </p:spPr>
      </p:pic>
    </p:spTree>
    <p:extLst>
      <p:ext uri="{BB962C8B-B14F-4D97-AF65-F5344CB8AC3E}">
        <p14:creationId xmlns:p14="http://schemas.microsoft.com/office/powerpoint/2010/main" val="438415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625" y="694112"/>
            <a:ext cx="9601200" cy="755073"/>
          </a:xfrm>
        </p:spPr>
        <p:txBody>
          <a:bodyPr/>
          <a:lstStyle/>
          <a:p>
            <a:r>
              <a:rPr lang="en-US" dirty="0" smtClean="0"/>
              <a:t>Accurate B/P </a:t>
            </a:r>
            <a:endParaRPr lang="en-US" dirty="0"/>
          </a:p>
        </p:txBody>
      </p:sp>
      <p:pic>
        <p:nvPicPr>
          <p:cNvPr id="5" name="Content Placeholder 4"/>
          <p:cNvPicPr>
            <a:picLocks noGrp="1"/>
          </p:cNvPicPr>
          <p:nvPr>
            <p:ph sz="half" idx="1"/>
          </p:nvPr>
        </p:nvPicPr>
        <p:blipFill rotWithShape="1">
          <a:blip r:embed="rId4"/>
          <a:srcRect l="22605" t="7614" r="20802" b="3407"/>
          <a:stretch/>
        </p:blipFill>
        <p:spPr bwMode="auto">
          <a:xfrm>
            <a:off x="220749" y="1390995"/>
            <a:ext cx="4825075" cy="5392190"/>
          </a:xfrm>
          <a:prstGeom prst="rect">
            <a:avLst/>
          </a:prstGeom>
          <a:ln>
            <a:noFill/>
          </a:ln>
          <a:extLst>
            <a:ext uri="{53640926-AAD7-44D8-BBD7-CCE9431645EC}">
              <a14:shadowObscured xmlns:a14="http://schemas.microsoft.com/office/drawing/2010/main"/>
            </a:ext>
          </a:extLst>
        </p:spPr>
      </p:pic>
      <p:pic>
        <p:nvPicPr>
          <p:cNvPr id="6" name="Content Placeholder 5"/>
          <p:cNvPicPr>
            <a:picLocks noGrp="1"/>
          </p:cNvPicPr>
          <p:nvPr>
            <p:ph sz="half" idx="2"/>
          </p:nvPr>
        </p:nvPicPr>
        <p:blipFill rotWithShape="1">
          <a:blip r:embed="rId5"/>
          <a:srcRect l="23247" t="7615" r="21121" b="3607"/>
          <a:stretch/>
        </p:blipFill>
        <p:spPr bwMode="auto">
          <a:xfrm>
            <a:off x="5350625" y="1390995"/>
            <a:ext cx="4849091" cy="5392190"/>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8095" y="946266"/>
            <a:ext cx="609600" cy="609600"/>
          </a:xfrm>
          <a:prstGeom prst="rect">
            <a:avLst/>
          </a:prstGeom>
        </p:spPr>
      </p:pic>
    </p:spTree>
    <p:extLst>
      <p:ext uri="{BB962C8B-B14F-4D97-AF65-F5344CB8AC3E}">
        <p14:creationId xmlns:p14="http://schemas.microsoft.com/office/powerpoint/2010/main" val="3884745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27" y="870223"/>
            <a:ext cx="7608887" cy="606829"/>
          </a:xfrm>
        </p:spPr>
        <p:txBody>
          <a:bodyPr>
            <a:normAutofit fontScale="90000"/>
          </a:bodyPr>
          <a:lstStyle/>
          <a:p>
            <a:pPr>
              <a:defRPr/>
            </a:pPr>
            <a:r>
              <a:rPr lang="en-US" sz="4000" b="1" dirty="0" smtClean="0">
                <a:solidFill>
                  <a:schemeClr val="tx1"/>
                </a:solidFill>
                <a:latin typeface="Calibri" panose="020F0502020204030204" pitchFamily="34" charset="0"/>
                <a:cs typeface="Calibri" panose="020F0502020204030204" pitchFamily="34" charset="0"/>
              </a:rPr>
              <a:t>B/P Assessment</a:t>
            </a:r>
            <a:endParaRPr lang="en-US" sz="4000" b="1" dirty="0">
              <a:solidFill>
                <a:schemeClr val="tx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5171" y="2061556"/>
            <a:ext cx="8229600" cy="2057400"/>
          </a:xfrm>
        </p:spPr>
        <p:txBody>
          <a:bodyPr rtlCol="0">
            <a:normAutofit fontScale="55000" lnSpcReduction="20000"/>
          </a:bodyPr>
          <a:lstStyle/>
          <a:p>
            <a:pPr>
              <a:spcAft>
                <a:spcPts val="0"/>
              </a:spcAft>
              <a:buClr>
                <a:srgbClr val="F58466"/>
              </a:buClr>
              <a:buFont typeface="Wingdings" panose="05000000000000000000" pitchFamily="2" charset="2"/>
              <a:buChar char="§"/>
              <a:defRPr/>
            </a:pPr>
            <a:r>
              <a:rPr lang="en-US" sz="3900" dirty="0">
                <a:solidFill>
                  <a:schemeClr val="tx1"/>
                </a:solidFill>
              </a:rPr>
              <a:t>Take time to use correct equipment and measure her arm</a:t>
            </a:r>
          </a:p>
          <a:p>
            <a:pPr>
              <a:spcAft>
                <a:spcPts val="0"/>
              </a:spcAft>
              <a:buClr>
                <a:srgbClr val="F58466"/>
              </a:buClr>
              <a:buFont typeface="Wingdings" panose="05000000000000000000" pitchFamily="2" charset="2"/>
              <a:buChar char="§"/>
              <a:defRPr/>
            </a:pPr>
            <a:r>
              <a:rPr lang="en-US" sz="3900" dirty="0">
                <a:solidFill>
                  <a:schemeClr val="tx1"/>
                </a:solidFill>
              </a:rPr>
              <a:t>Position the woman correctly </a:t>
            </a:r>
          </a:p>
          <a:p>
            <a:pPr>
              <a:spcAft>
                <a:spcPts val="0"/>
              </a:spcAft>
              <a:buClr>
                <a:srgbClr val="F58466"/>
              </a:buClr>
              <a:buFont typeface="Wingdings" panose="05000000000000000000" pitchFamily="2" charset="2"/>
              <a:buChar char="§"/>
              <a:defRPr/>
            </a:pPr>
            <a:r>
              <a:rPr lang="en-US" sz="3900" dirty="0">
                <a:solidFill>
                  <a:schemeClr val="tx1"/>
                </a:solidFill>
              </a:rPr>
              <a:t>Initial blood pressure should be assessed after the woman has been resting with minimal distraction for 5 minutes. </a:t>
            </a:r>
          </a:p>
          <a:p>
            <a:pPr>
              <a:spcAft>
                <a:spcPts val="0"/>
              </a:spcAft>
              <a:buClr>
                <a:srgbClr val="F58466"/>
              </a:buClr>
              <a:buFont typeface="Wingdings" panose="05000000000000000000" pitchFamily="2" charset="2"/>
              <a:buChar char="§"/>
              <a:defRPr/>
            </a:pPr>
            <a:r>
              <a:rPr lang="en-US" sz="3900" dirty="0">
                <a:solidFill>
                  <a:schemeClr val="tx1"/>
                </a:solidFill>
              </a:rPr>
              <a:t>BP ≥</a:t>
            </a:r>
            <a:r>
              <a:rPr lang="en-US" sz="3900" dirty="0" smtClean="0">
                <a:solidFill>
                  <a:schemeClr val="tx1"/>
                </a:solidFill>
              </a:rPr>
              <a:t>160/110 </a:t>
            </a:r>
            <a:r>
              <a:rPr lang="en-US" sz="3900" dirty="0">
                <a:solidFill>
                  <a:schemeClr val="tx1"/>
                </a:solidFill>
              </a:rPr>
              <a:t>lasting for 15 minutes should be treated in under 30-60 minutes</a:t>
            </a:r>
          </a:p>
          <a:p>
            <a:pPr>
              <a:spcAft>
                <a:spcPts val="0"/>
              </a:spcAft>
              <a:defRPr/>
            </a:pPr>
            <a:endParaRPr lang="en-US" sz="3900" dirty="0">
              <a:solidFill>
                <a:schemeClr val="tx1"/>
              </a:solidFill>
            </a:endParaRPr>
          </a:p>
          <a:p>
            <a:pPr marL="0" indent="0">
              <a:spcAft>
                <a:spcPts val="0"/>
              </a:spcAft>
              <a:buNone/>
              <a:defRPr/>
            </a:pPr>
            <a:endParaRPr lang="en-US" sz="3900" dirty="0"/>
          </a:p>
          <a:p>
            <a:pPr>
              <a:spcAft>
                <a:spcPts val="0"/>
              </a:spcAft>
              <a:defRPr/>
            </a:pPr>
            <a:endParaRPr lang="en-US" sz="3900" dirty="0"/>
          </a:p>
          <a:p>
            <a:pPr>
              <a:spcAft>
                <a:spcPts val="0"/>
              </a:spcAft>
              <a:defRPr/>
            </a:pPr>
            <a:endParaRPr lang="en-US" sz="3900" dirty="0"/>
          </a:p>
        </p:txBody>
      </p:sp>
      <p:graphicFrame>
        <p:nvGraphicFramePr>
          <p:cNvPr id="5" name="Diagram 4"/>
          <p:cNvGraphicFramePr/>
          <p:nvPr>
            <p:extLst>
              <p:ext uri="{D42A27DB-BD31-4B8C-83A1-F6EECF244321}">
                <p14:modId xmlns:p14="http://schemas.microsoft.com/office/powerpoint/2010/main" val="2134236706"/>
              </p:ext>
            </p:extLst>
          </p:nvPr>
        </p:nvGraphicFramePr>
        <p:xfrm>
          <a:off x="232771" y="4118956"/>
          <a:ext cx="8526073" cy="2430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ounded Rectangle 5"/>
          <p:cNvSpPr/>
          <p:nvPr/>
        </p:nvSpPr>
        <p:spPr>
          <a:xfrm>
            <a:off x="8799571" y="4193771"/>
            <a:ext cx="2148291" cy="914400"/>
          </a:xfrm>
          <a:prstGeom prst="roundRect">
            <a:avLst/>
          </a:prstGeom>
          <a:solidFill>
            <a:srgbClr val="004990"/>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Evaluate for preeclampsia</a:t>
            </a:r>
          </a:p>
        </p:txBody>
      </p:sp>
      <p:sp>
        <p:nvSpPr>
          <p:cNvPr id="7" name="Rounded Rectangle 6"/>
          <p:cNvSpPr/>
          <p:nvPr/>
        </p:nvSpPr>
        <p:spPr>
          <a:xfrm>
            <a:off x="8836444" y="5294283"/>
            <a:ext cx="2111418" cy="1219200"/>
          </a:xfrm>
          <a:prstGeom prst="roundRect">
            <a:avLst/>
          </a:prstGeom>
          <a:solidFill>
            <a:srgbClr val="004990"/>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Activate Severe HTN Treatment Algorithm</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54044" y="946266"/>
            <a:ext cx="609600" cy="609600"/>
          </a:xfrm>
          <a:prstGeom prst="rect">
            <a:avLst/>
          </a:prstGeom>
        </p:spPr>
      </p:pic>
    </p:spTree>
    <p:extLst>
      <p:ext uri="{BB962C8B-B14F-4D97-AF65-F5344CB8AC3E}">
        <p14:creationId xmlns:p14="http://schemas.microsoft.com/office/powerpoint/2010/main" val="272127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bwMode="auto">
          <a:xfrm>
            <a:off x="9448800" y="5935663"/>
            <a:ext cx="2743200" cy="365125"/>
          </a:xfrm>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7028325-169F-443F-A16D-669CB23296B0}" type="slidenum">
              <a:rPr lang="en-US" altLang="en-US">
                <a:solidFill>
                  <a:srgbClr val="FFFFFF"/>
                </a:solidFill>
              </a:rPr>
              <a:pPr/>
              <a:t>6</a:t>
            </a:fld>
            <a:endParaRPr lang="en-US" altLang="en-US">
              <a:solidFill>
                <a:srgbClr val="FFFFFF"/>
              </a:solidFill>
            </a:endParaRPr>
          </a:p>
        </p:txBody>
      </p:sp>
      <p:sp>
        <p:nvSpPr>
          <p:cNvPr id="8" name="&quot;No&quot; Symbol 7"/>
          <p:cNvSpPr/>
          <p:nvPr/>
        </p:nvSpPr>
        <p:spPr>
          <a:xfrm>
            <a:off x="1676400" y="914400"/>
            <a:ext cx="3810000" cy="35814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3188" name="TextBox 8"/>
          <p:cNvSpPr txBox="1">
            <a:spLocks noChangeArrowheads="1"/>
          </p:cNvSpPr>
          <p:nvPr/>
        </p:nvSpPr>
        <p:spPr bwMode="auto">
          <a:xfrm>
            <a:off x="2415817" y="1905000"/>
            <a:ext cx="23391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4400" b="1" dirty="0"/>
              <a:t>BP ≥ </a:t>
            </a:r>
          </a:p>
          <a:p>
            <a:pPr algn="ctr"/>
            <a:r>
              <a:rPr lang="en-US" altLang="en-US" sz="4400" b="1" dirty="0" smtClean="0"/>
              <a:t>160/110</a:t>
            </a:r>
            <a:endParaRPr lang="en-US" altLang="en-US" sz="4400" b="1" dirty="0"/>
          </a:p>
        </p:txBody>
      </p:sp>
      <p:sp>
        <p:nvSpPr>
          <p:cNvPr id="10" name="Right Arrow 9"/>
          <p:cNvSpPr/>
          <p:nvPr/>
        </p:nvSpPr>
        <p:spPr>
          <a:xfrm>
            <a:off x="5867400" y="2362200"/>
            <a:ext cx="13716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90" name="TextBox 10"/>
          <p:cNvSpPr txBox="1">
            <a:spLocks noChangeArrowheads="1"/>
          </p:cNvSpPr>
          <p:nvPr/>
        </p:nvSpPr>
        <p:spPr bwMode="auto">
          <a:xfrm>
            <a:off x="7089776" y="1263650"/>
            <a:ext cx="3502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6000" b="1"/>
              <a:t>Need</a:t>
            </a:r>
          </a:p>
          <a:p>
            <a:pPr algn="ctr"/>
            <a:r>
              <a:rPr lang="en-US" altLang="en-US" sz="6000" b="1"/>
              <a:t>To</a:t>
            </a:r>
          </a:p>
          <a:p>
            <a:pPr algn="ctr"/>
            <a:r>
              <a:rPr lang="en-US" altLang="en-US" sz="6000" b="1"/>
              <a:t>Treat*</a:t>
            </a:r>
          </a:p>
        </p:txBody>
      </p:sp>
      <p:sp>
        <p:nvSpPr>
          <p:cNvPr id="93191" name="TextBox 1"/>
          <p:cNvSpPr txBox="1">
            <a:spLocks noChangeArrowheads="1"/>
          </p:cNvSpPr>
          <p:nvPr/>
        </p:nvSpPr>
        <p:spPr bwMode="auto">
          <a:xfrm>
            <a:off x="2057400" y="4953000"/>
            <a:ext cx="792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800" dirty="0"/>
              <a:t>*BP persistent 15 minutes, activate treatment algorithm with IV therapy ASAP, &lt; 30-60 </a:t>
            </a:r>
            <a:r>
              <a:rPr lang="en-US" altLang="en-US" sz="2800" dirty="0" smtClean="0"/>
              <a:t>minutes</a:t>
            </a:r>
            <a:endParaRPr lang="en-US" altLang="en-US"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6407" y="958850"/>
            <a:ext cx="609600" cy="609600"/>
          </a:xfrm>
          <a:prstGeom prst="rect">
            <a:avLst/>
          </a:prstGeom>
        </p:spPr>
      </p:pic>
    </p:spTree>
    <p:extLst>
      <p:ext uri="{BB962C8B-B14F-4D97-AF65-F5344CB8AC3E}">
        <p14:creationId xmlns:p14="http://schemas.microsoft.com/office/powerpoint/2010/main" val="2365870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03181" y="2199704"/>
            <a:ext cx="2068830" cy="515365"/>
          </a:xfrm>
          <a:prstGeom prst="rect">
            <a:avLst/>
          </a:prstGeom>
          <a:solidFill>
            <a:schemeClr val="accent1"/>
          </a:solidFill>
          <a:ln w="15875">
            <a:solidFill>
              <a:srgbClr val="004890"/>
            </a:solidFill>
          </a:ln>
        </p:spPr>
        <p:txBody>
          <a:bodyPr vert="horz" wrap="square" lIns="0" tIns="78581" rIns="0" bIns="0" rtlCol="0">
            <a:spAutoFit/>
          </a:bodyPr>
          <a:lstStyle/>
          <a:p>
            <a:pPr marL="461486" marR="454819" indent="52388" defTabSz="914400" eaLnBrk="0" fontAlgn="base" hangingPunct="0">
              <a:lnSpc>
                <a:spcPts val="1740"/>
              </a:lnSpc>
              <a:spcBef>
                <a:spcPts val="619"/>
              </a:spcBef>
              <a:spcAft>
                <a:spcPct val="0"/>
              </a:spcAft>
              <a:defRPr/>
            </a:pPr>
            <a:r>
              <a:rPr sz="1575" b="1" spc="-26" dirty="0">
                <a:solidFill>
                  <a:prstClr val="white"/>
                </a:solidFill>
                <a:latin typeface="Arial"/>
                <a:cs typeface="Arial"/>
              </a:rPr>
              <a:t>IV </a:t>
            </a:r>
            <a:r>
              <a:rPr sz="1575" b="1" spc="-56" dirty="0">
                <a:solidFill>
                  <a:prstClr val="white"/>
                </a:solidFill>
                <a:latin typeface="Arial"/>
                <a:cs typeface="Arial"/>
              </a:rPr>
              <a:t>Labetalol  </a:t>
            </a:r>
            <a:r>
              <a:rPr sz="1575" b="1" spc="-53" dirty="0">
                <a:solidFill>
                  <a:prstClr val="white"/>
                </a:solidFill>
                <a:latin typeface="Arial"/>
                <a:cs typeface="Arial"/>
              </a:rPr>
              <a:t>(</a:t>
            </a:r>
            <a:r>
              <a:rPr sz="1575" b="1" spc="-56" dirty="0">
                <a:solidFill>
                  <a:prstClr val="white"/>
                </a:solidFill>
                <a:latin typeface="Arial"/>
                <a:cs typeface="Arial"/>
              </a:rPr>
              <a:t>No</a:t>
            </a:r>
            <a:r>
              <a:rPr sz="1575" b="1" spc="-41" dirty="0">
                <a:solidFill>
                  <a:prstClr val="white"/>
                </a:solidFill>
                <a:latin typeface="Arial"/>
                <a:cs typeface="Arial"/>
              </a:rPr>
              <a:t>r</a:t>
            </a:r>
            <a:r>
              <a:rPr sz="1575" b="1" spc="-79" dirty="0">
                <a:solidFill>
                  <a:prstClr val="white"/>
                </a:solidFill>
                <a:latin typeface="Arial"/>
                <a:cs typeface="Arial"/>
              </a:rPr>
              <a:t>madyn</a:t>
            </a:r>
            <a:r>
              <a:rPr sz="1575" b="1" spc="-86" dirty="0">
                <a:solidFill>
                  <a:prstClr val="white"/>
                </a:solidFill>
                <a:latin typeface="Arial"/>
                <a:cs typeface="Arial"/>
              </a:rPr>
              <a:t>e</a:t>
            </a:r>
            <a:r>
              <a:rPr sz="1575" b="1" spc="-45" dirty="0">
                <a:solidFill>
                  <a:prstClr val="white"/>
                </a:solidFill>
                <a:latin typeface="Arial"/>
                <a:cs typeface="Arial"/>
              </a:rPr>
              <a:t>)</a:t>
            </a:r>
            <a:endParaRPr sz="1575" dirty="0">
              <a:solidFill>
                <a:prstClr val="white"/>
              </a:solidFill>
              <a:latin typeface="Arial"/>
              <a:cs typeface="Arial"/>
            </a:endParaRPr>
          </a:p>
        </p:txBody>
      </p:sp>
      <p:sp>
        <p:nvSpPr>
          <p:cNvPr id="4" name="object 4"/>
          <p:cNvSpPr txBox="1"/>
          <p:nvPr/>
        </p:nvSpPr>
        <p:spPr>
          <a:xfrm>
            <a:off x="680321" y="2837758"/>
            <a:ext cx="2114550" cy="2608887"/>
          </a:xfrm>
          <a:prstGeom prst="rect">
            <a:avLst/>
          </a:prstGeom>
          <a:solidFill>
            <a:schemeClr val="accent1">
              <a:lumMod val="20000"/>
              <a:lumOff val="80000"/>
              <a:alpha val="90194"/>
            </a:schemeClr>
          </a:solidFill>
        </p:spPr>
        <p:txBody>
          <a:bodyPr vert="horz" wrap="square" lIns="0" tIns="44291" rIns="0" bIns="0" rtlCol="0">
            <a:spAutoFit/>
          </a:bodyPr>
          <a:lstStyle/>
          <a:p>
            <a:pPr marL="255270" indent="-171450" defTabSz="914400" eaLnBrk="0" fontAlgn="base" hangingPunct="0">
              <a:lnSpc>
                <a:spcPts val="1815"/>
              </a:lnSpc>
              <a:spcBef>
                <a:spcPts val="348"/>
              </a:spcBef>
              <a:spcAft>
                <a:spcPct val="0"/>
              </a:spcAft>
              <a:buFontTx/>
              <a:buChar char="•"/>
              <a:tabLst>
                <a:tab pos="255746" algn="l"/>
              </a:tabLst>
              <a:defRPr/>
            </a:pPr>
            <a:r>
              <a:rPr sz="1575" spc="-56" dirty="0">
                <a:solidFill>
                  <a:srgbClr val="000000"/>
                </a:solidFill>
                <a:latin typeface="Arial"/>
                <a:cs typeface="Arial"/>
              </a:rPr>
              <a:t>Beta </a:t>
            </a:r>
            <a:r>
              <a:rPr sz="1575" spc="-41" dirty="0">
                <a:solidFill>
                  <a:srgbClr val="000000"/>
                </a:solidFill>
                <a:latin typeface="Arial"/>
                <a:cs typeface="Arial"/>
              </a:rPr>
              <a:t>blocker</a:t>
            </a:r>
            <a:r>
              <a:rPr sz="1575" spc="-263" dirty="0">
                <a:solidFill>
                  <a:srgbClr val="000000"/>
                </a:solidFill>
                <a:latin typeface="Arial"/>
                <a:cs typeface="Arial"/>
              </a:rPr>
              <a:t> </a:t>
            </a:r>
            <a:r>
              <a:rPr sz="1575" spc="-71" dirty="0">
                <a:solidFill>
                  <a:srgbClr val="000000"/>
                </a:solidFill>
                <a:latin typeface="Arial"/>
                <a:cs typeface="Arial"/>
              </a:rPr>
              <a:t>(some</a:t>
            </a:r>
            <a:endParaRPr sz="1575" dirty="0">
              <a:solidFill>
                <a:srgbClr val="000000"/>
              </a:solidFill>
              <a:latin typeface="Arial"/>
              <a:cs typeface="Arial"/>
            </a:endParaRPr>
          </a:p>
          <a:p>
            <a:pPr marL="255270" defTabSz="914400" eaLnBrk="0" fontAlgn="base" hangingPunct="0">
              <a:lnSpc>
                <a:spcPts val="1815"/>
              </a:lnSpc>
              <a:spcBef>
                <a:spcPct val="0"/>
              </a:spcBef>
              <a:spcAft>
                <a:spcPct val="0"/>
              </a:spcAft>
              <a:defRPr/>
            </a:pPr>
            <a:r>
              <a:rPr sz="1575" spc="-56" dirty="0">
                <a:solidFill>
                  <a:srgbClr val="000000"/>
                </a:solidFill>
                <a:latin typeface="Arial"/>
                <a:cs typeface="Arial"/>
              </a:rPr>
              <a:t>alpha)</a:t>
            </a:r>
            <a:endParaRPr sz="1575" dirty="0">
              <a:solidFill>
                <a:srgbClr val="000000"/>
              </a:solidFill>
              <a:latin typeface="Arial"/>
              <a:cs typeface="Arial"/>
            </a:endParaRPr>
          </a:p>
          <a:p>
            <a:pPr marL="255270" marR="119063" indent="-171450" defTabSz="914400" eaLnBrk="0" fontAlgn="base" hangingPunct="0">
              <a:lnSpc>
                <a:spcPct val="91600"/>
              </a:lnSpc>
              <a:spcBef>
                <a:spcPts val="285"/>
              </a:spcBef>
              <a:spcAft>
                <a:spcPct val="0"/>
              </a:spcAft>
              <a:buFontTx/>
              <a:buChar char="•"/>
              <a:tabLst>
                <a:tab pos="255746" algn="l"/>
              </a:tabLst>
              <a:defRPr/>
            </a:pPr>
            <a:r>
              <a:rPr sz="1575" spc="-53" dirty="0">
                <a:solidFill>
                  <a:srgbClr val="FF0000"/>
                </a:solidFill>
                <a:latin typeface="Arial"/>
                <a:cs typeface="Arial"/>
              </a:rPr>
              <a:t>Caution </a:t>
            </a:r>
            <a:r>
              <a:rPr sz="1575" spc="15" dirty="0">
                <a:solidFill>
                  <a:srgbClr val="FF0000"/>
                </a:solidFill>
                <a:latin typeface="Arial"/>
                <a:cs typeface="Arial"/>
              </a:rPr>
              <a:t>with </a:t>
            </a:r>
            <a:r>
              <a:rPr sz="1575" spc="-30" dirty="0">
                <a:solidFill>
                  <a:srgbClr val="FF0000"/>
                </a:solidFill>
                <a:latin typeface="Arial"/>
                <a:cs typeface="Arial"/>
              </a:rPr>
              <a:t>heart  </a:t>
            </a:r>
            <a:r>
              <a:rPr sz="1575" spc="-23" dirty="0">
                <a:solidFill>
                  <a:srgbClr val="FF0000"/>
                </a:solidFill>
                <a:latin typeface="Arial"/>
                <a:cs typeface="Arial"/>
              </a:rPr>
              <a:t>rate </a:t>
            </a:r>
            <a:r>
              <a:rPr sz="1575" spc="-113" dirty="0">
                <a:solidFill>
                  <a:srgbClr val="FF0000"/>
                </a:solidFill>
                <a:latin typeface="Arial"/>
                <a:cs typeface="Arial"/>
              </a:rPr>
              <a:t>&lt; </a:t>
            </a:r>
            <a:r>
              <a:rPr sz="1575" spc="-49" dirty="0">
                <a:solidFill>
                  <a:srgbClr val="FF0000"/>
                </a:solidFill>
                <a:latin typeface="Arial"/>
                <a:cs typeface="Arial"/>
              </a:rPr>
              <a:t>60</a:t>
            </a:r>
            <a:r>
              <a:rPr lang="en-US" sz="1575" spc="-49" dirty="0">
                <a:solidFill>
                  <a:srgbClr val="FF0000"/>
                </a:solidFill>
                <a:latin typeface="Arial"/>
                <a:cs typeface="Arial"/>
              </a:rPr>
              <a:t>,</a:t>
            </a:r>
            <a:r>
              <a:rPr sz="1575" spc="-274" dirty="0">
                <a:solidFill>
                  <a:srgbClr val="FF0000"/>
                </a:solidFill>
                <a:latin typeface="Arial"/>
                <a:cs typeface="Arial"/>
              </a:rPr>
              <a:t> </a:t>
            </a:r>
            <a:r>
              <a:rPr sz="1575" spc="-38" dirty="0">
                <a:solidFill>
                  <a:srgbClr val="FF0000"/>
                </a:solidFill>
                <a:latin typeface="Arial"/>
                <a:cs typeface="Arial"/>
              </a:rPr>
              <a:t>congenital  </a:t>
            </a:r>
            <a:r>
              <a:rPr sz="1575" spc="-30" dirty="0">
                <a:solidFill>
                  <a:srgbClr val="FF0000"/>
                </a:solidFill>
                <a:latin typeface="Arial"/>
                <a:cs typeface="Arial"/>
              </a:rPr>
              <a:t>heart </a:t>
            </a:r>
            <a:r>
              <a:rPr sz="1575" spc="-23" dirty="0">
                <a:solidFill>
                  <a:srgbClr val="FF0000"/>
                </a:solidFill>
                <a:latin typeface="Arial"/>
                <a:cs typeface="Arial"/>
              </a:rPr>
              <a:t>failure, </a:t>
            </a:r>
            <a:r>
              <a:rPr sz="1575" spc="-116" dirty="0">
                <a:solidFill>
                  <a:srgbClr val="FF0000"/>
                </a:solidFill>
                <a:latin typeface="Arial"/>
                <a:cs typeface="Arial"/>
              </a:rPr>
              <a:t>AV  </a:t>
            </a:r>
            <a:r>
              <a:rPr sz="1575" spc="-30" dirty="0">
                <a:solidFill>
                  <a:srgbClr val="FF0000"/>
                </a:solidFill>
                <a:latin typeface="Arial"/>
                <a:cs typeface="Arial"/>
              </a:rPr>
              <a:t>heart </a:t>
            </a:r>
            <a:r>
              <a:rPr sz="1575" spc="-38" dirty="0">
                <a:solidFill>
                  <a:srgbClr val="FF0000"/>
                </a:solidFill>
                <a:latin typeface="Arial"/>
                <a:cs typeface="Arial"/>
              </a:rPr>
              <a:t>block </a:t>
            </a:r>
            <a:r>
              <a:rPr sz="1575" spc="-23" dirty="0">
                <a:solidFill>
                  <a:srgbClr val="FF0000"/>
                </a:solidFill>
                <a:latin typeface="Arial"/>
                <a:cs typeface="Arial"/>
              </a:rPr>
              <a:t>or  </a:t>
            </a:r>
            <a:r>
              <a:rPr sz="1575" spc="-53" dirty="0">
                <a:solidFill>
                  <a:srgbClr val="FF0000"/>
                </a:solidFill>
                <a:latin typeface="Arial"/>
                <a:cs typeface="Arial"/>
              </a:rPr>
              <a:t>asthma</a:t>
            </a:r>
            <a:endParaRPr sz="1575" dirty="0">
              <a:solidFill>
                <a:srgbClr val="FF0000"/>
              </a:solidFill>
              <a:latin typeface="Arial"/>
              <a:cs typeface="Arial"/>
            </a:endParaRPr>
          </a:p>
          <a:p>
            <a:pPr marL="255270" marR="824865" indent="-171450" defTabSz="914400" eaLnBrk="0" fontAlgn="base" hangingPunct="0">
              <a:lnSpc>
                <a:spcPts val="1725"/>
              </a:lnSpc>
              <a:spcBef>
                <a:spcPts val="319"/>
              </a:spcBef>
              <a:spcAft>
                <a:spcPct val="0"/>
              </a:spcAft>
              <a:buFontTx/>
              <a:buChar char="•"/>
              <a:tabLst>
                <a:tab pos="255746" algn="l"/>
              </a:tabLst>
              <a:defRPr/>
            </a:pPr>
            <a:r>
              <a:rPr sz="1575" spc="-41" dirty="0">
                <a:solidFill>
                  <a:srgbClr val="000000"/>
                </a:solidFill>
                <a:latin typeface="Arial"/>
                <a:cs typeface="Arial"/>
              </a:rPr>
              <a:t>Neonatal  </a:t>
            </a:r>
            <a:r>
              <a:rPr sz="1575" spc="-15" dirty="0">
                <a:solidFill>
                  <a:srgbClr val="000000"/>
                </a:solidFill>
                <a:latin typeface="Arial"/>
                <a:cs typeface="Arial"/>
              </a:rPr>
              <a:t>br</a:t>
            </a:r>
            <a:r>
              <a:rPr sz="1575" spc="-71" dirty="0">
                <a:solidFill>
                  <a:srgbClr val="000000"/>
                </a:solidFill>
                <a:latin typeface="Arial"/>
                <a:cs typeface="Arial"/>
              </a:rPr>
              <a:t>ady</a:t>
            </a:r>
            <a:r>
              <a:rPr sz="1575" spc="-60" dirty="0">
                <a:solidFill>
                  <a:srgbClr val="000000"/>
                </a:solidFill>
                <a:latin typeface="Arial"/>
                <a:cs typeface="Arial"/>
              </a:rPr>
              <a:t>c</a:t>
            </a:r>
            <a:r>
              <a:rPr sz="1575" spc="-64" dirty="0">
                <a:solidFill>
                  <a:srgbClr val="000000"/>
                </a:solidFill>
                <a:latin typeface="Arial"/>
                <a:cs typeface="Arial"/>
              </a:rPr>
              <a:t>a</a:t>
            </a:r>
            <a:r>
              <a:rPr sz="1575" spc="-38" dirty="0">
                <a:solidFill>
                  <a:srgbClr val="000000"/>
                </a:solidFill>
                <a:latin typeface="Arial"/>
                <a:cs typeface="Arial"/>
              </a:rPr>
              <a:t>r</a:t>
            </a:r>
            <a:r>
              <a:rPr sz="1575" spc="-11" dirty="0">
                <a:solidFill>
                  <a:srgbClr val="000000"/>
                </a:solidFill>
                <a:latin typeface="Arial"/>
                <a:cs typeface="Arial"/>
              </a:rPr>
              <a:t>di</a:t>
            </a:r>
            <a:r>
              <a:rPr sz="1575" spc="-105" dirty="0">
                <a:solidFill>
                  <a:srgbClr val="000000"/>
                </a:solidFill>
                <a:latin typeface="Arial"/>
                <a:cs typeface="Arial"/>
              </a:rPr>
              <a:t>a</a:t>
            </a:r>
            <a:endParaRPr sz="1575" dirty="0">
              <a:solidFill>
                <a:srgbClr val="000000"/>
              </a:solidFill>
              <a:latin typeface="Arial"/>
              <a:cs typeface="Arial"/>
            </a:endParaRPr>
          </a:p>
          <a:p>
            <a:pPr marL="255270" marR="550069" indent="-171450" defTabSz="914400" eaLnBrk="0" fontAlgn="base" hangingPunct="0">
              <a:lnSpc>
                <a:spcPts val="1725"/>
              </a:lnSpc>
              <a:spcBef>
                <a:spcPts val="304"/>
              </a:spcBef>
              <a:spcAft>
                <a:spcPct val="0"/>
              </a:spcAft>
              <a:buFontTx/>
              <a:buChar char="•"/>
              <a:tabLst>
                <a:tab pos="255746" algn="l"/>
              </a:tabLst>
              <a:defRPr/>
            </a:pPr>
            <a:r>
              <a:rPr sz="1575" spc="-79" dirty="0">
                <a:solidFill>
                  <a:srgbClr val="000000"/>
                </a:solidFill>
                <a:latin typeface="Arial"/>
                <a:cs typeface="Arial"/>
              </a:rPr>
              <a:t>Repeat </a:t>
            </a:r>
            <a:r>
              <a:rPr sz="1575" spc="-8" dirty="0">
                <a:solidFill>
                  <a:srgbClr val="000000"/>
                </a:solidFill>
                <a:latin typeface="Arial"/>
                <a:cs typeface="Arial"/>
              </a:rPr>
              <a:t>after</a:t>
            </a:r>
            <a:r>
              <a:rPr sz="1575" spc="-210" dirty="0">
                <a:solidFill>
                  <a:srgbClr val="000000"/>
                </a:solidFill>
                <a:latin typeface="Arial"/>
                <a:cs typeface="Arial"/>
              </a:rPr>
              <a:t> </a:t>
            </a:r>
            <a:r>
              <a:rPr sz="1575" spc="-127" dirty="0">
                <a:solidFill>
                  <a:srgbClr val="000000"/>
                </a:solidFill>
                <a:latin typeface="Arial"/>
                <a:cs typeface="Arial"/>
              </a:rPr>
              <a:t>10  </a:t>
            </a:r>
            <a:r>
              <a:rPr sz="1575" spc="-34" dirty="0">
                <a:solidFill>
                  <a:srgbClr val="000000"/>
                </a:solidFill>
                <a:latin typeface="Arial"/>
                <a:cs typeface="Arial"/>
              </a:rPr>
              <a:t>minutes</a:t>
            </a:r>
            <a:endParaRPr sz="1575" dirty="0">
              <a:solidFill>
                <a:srgbClr val="000000"/>
              </a:solidFill>
              <a:latin typeface="Arial"/>
              <a:cs typeface="Arial"/>
            </a:endParaRPr>
          </a:p>
        </p:txBody>
      </p:sp>
      <p:sp>
        <p:nvSpPr>
          <p:cNvPr id="5" name="object 5"/>
          <p:cNvSpPr txBox="1"/>
          <p:nvPr/>
        </p:nvSpPr>
        <p:spPr>
          <a:xfrm>
            <a:off x="3495401" y="2172068"/>
            <a:ext cx="2068830" cy="543001"/>
          </a:xfrm>
          <a:prstGeom prst="rect">
            <a:avLst/>
          </a:prstGeom>
          <a:solidFill>
            <a:schemeClr val="accent2"/>
          </a:solidFill>
          <a:ln w="15875">
            <a:solidFill>
              <a:srgbClr val="004890"/>
            </a:solidFill>
          </a:ln>
        </p:spPr>
        <p:txBody>
          <a:bodyPr vert="horz" wrap="square" lIns="0" tIns="52864" rIns="0" bIns="0" rtlCol="0">
            <a:spAutoFit/>
          </a:bodyPr>
          <a:lstStyle/>
          <a:p>
            <a:pPr marL="456724" marR="451009" indent="9049" defTabSz="914400" eaLnBrk="0" fontAlgn="base" hangingPunct="0">
              <a:lnSpc>
                <a:spcPct val="101400"/>
              </a:lnSpc>
              <a:spcBef>
                <a:spcPts val="416"/>
              </a:spcBef>
              <a:spcAft>
                <a:spcPct val="0"/>
              </a:spcAft>
              <a:defRPr/>
            </a:pPr>
            <a:r>
              <a:rPr sz="1575" b="1" spc="-26" dirty="0">
                <a:solidFill>
                  <a:prstClr val="white"/>
                </a:solidFill>
                <a:latin typeface="Arial"/>
                <a:cs typeface="Arial"/>
              </a:rPr>
              <a:t>IV</a:t>
            </a:r>
            <a:r>
              <a:rPr sz="1575" b="1" spc="-217" dirty="0">
                <a:solidFill>
                  <a:prstClr val="white"/>
                </a:solidFill>
                <a:latin typeface="Arial"/>
                <a:cs typeface="Arial"/>
              </a:rPr>
              <a:t> </a:t>
            </a:r>
            <a:r>
              <a:rPr sz="1575" b="1" spc="-94" dirty="0">
                <a:solidFill>
                  <a:prstClr val="white"/>
                </a:solidFill>
                <a:latin typeface="Arial"/>
                <a:cs typeface="Arial"/>
              </a:rPr>
              <a:t>Apresoline  </a:t>
            </a:r>
            <a:r>
              <a:rPr sz="1575" b="1" spc="-68" dirty="0">
                <a:solidFill>
                  <a:prstClr val="white"/>
                </a:solidFill>
                <a:latin typeface="Arial"/>
                <a:cs typeface="Arial"/>
              </a:rPr>
              <a:t>(Hydralazine)</a:t>
            </a:r>
            <a:endParaRPr sz="1575" dirty="0">
              <a:solidFill>
                <a:prstClr val="white"/>
              </a:solidFill>
              <a:latin typeface="Arial"/>
              <a:cs typeface="Arial"/>
            </a:endParaRPr>
          </a:p>
        </p:txBody>
      </p:sp>
      <p:sp>
        <p:nvSpPr>
          <p:cNvPr id="7" name="object 7"/>
          <p:cNvSpPr txBox="1"/>
          <p:nvPr/>
        </p:nvSpPr>
        <p:spPr>
          <a:xfrm>
            <a:off x="6290310" y="2185885"/>
            <a:ext cx="2068830" cy="543001"/>
          </a:xfrm>
          <a:prstGeom prst="rect">
            <a:avLst/>
          </a:prstGeom>
          <a:solidFill>
            <a:schemeClr val="accent3">
              <a:lumMod val="75000"/>
            </a:schemeClr>
          </a:solidFill>
          <a:ln w="15875">
            <a:solidFill>
              <a:srgbClr val="004890"/>
            </a:solidFill>
          </a:ln>
        </p:spPr>
        <p:txBody>
          <a:bodyPr vert="horz" wrap="square" lIns="0" tIns="52864" rIns="0" bIns="0" rtlCol="0">
            <a:spAutoFit/>
          </a:bodyPr>
          <a:lstStyle/>
          <a:p>
            <a:pPr marL="560546" marR="423863" indent="-130493" defTabSz="914400" eaLnBrk="0" fontAlgn="base" hangingPunct="0">
              <a:lnSpc>
                <a:spcPct val="101400"/>
              </a:lnSpc>
              <a:spcBef>
                <a:spcPts val="416"/>
              </a:spcBef>
              <a:spcAft>
                <a:spcPct val="0"/>
              </a:spcAft>
              <a:defRPr/>
            </a:pPr>
            <a:r>
              <a:rPr sz="1575" b="1" spc="-90" dirty="0">
                <a:solidFill>
                  <a:prstClr val="white"/>
                </a:solidFill>
                <a:latin typeface="Arial"/>
                <a:cs typeface="Arial"/>
              </a:rPr>
              <a:t>PO</a:t>
            </a:r>
            <a:r>
              <a:rPr sz="1575" b="1" spc="-153" dirty="0">
                <a:solidFill>
                  <a:prstClr val="white"/>
                </a:solidFill>
                <a:latin typeface="Arial"/>
                <a:cs typeface="Arial"/>
              </a:rPr>
              <a:t> </a:t>
            </a:r>
            <a:r>
              <a:rPr sz="1575" b="1" spc="-56" dirty="0">
                <a:solidFill>
                  <a:prstClr val="white"/>
                </a:solidFill>
                <a:latin typeface="Arial"/>
                <a:cs typeface="Arial"/>
              </a:rPr>
              <a:t>Nifedipine  </a:t>
            </a:r>
            <a:r>
              <a:rPr sz="1575" b="1" spc="-79" dirty="0">
                <a:solidFill>
                  <a:prstClr val="white"/>
                </a:solidFill>
                <a:latin typeface="Arial"/>
                <a:cs typeface="Arial"/>
              </a:rPr>
              <a:t>(Procardia)</a:t>
            </a:r>
            <a:endParaRPr sz="1575" dirty="0">
              <a:solidFill>
                <a:prstClr val="white"/>
              </a:solidFill>
              <a:latin typeface="Arial"/>
              <a:cs typeface="Arial"/>
            </a:endParaRPr>
          </a:p>
        </p:txBody>
      </p:sp>
      <p:sp>
        <p:nvSpPr>
          <p:cNvPr id="8" name="object 8"/>
          <p:cNvSpPr txBox="1"/>
          <p:nvPr/>
        </p:nvSpPr>
        <p:spPr>
          <a:xfrm>
            <a:off x="6261735" y="2877529"/>
            <a:ext cx="2125980" cy="2628892"/>
          </a:xfrm>
          <a:prstGeom prst="rect">
            <a:avLst/>
          </a:prstGeom>
          <a:solidFill>
            <a:schemeClr val="accent3">
              <a:lumMod val="20000"/>
              <a:lumOff val="80000"/>
              <a:alpha val="90194"/>
            </a:schemeClr>
          </a:solidFill>
        </p:spPr>
        <p:txBody>
          <a:bodyPr vert="horz" wrap="square" lIns="0" tIns="44291" rIns="0" bIns="0" rtlCol="0">
            <a:spAutoFit/>
          </a:bodyPr>
          <a:lstStyle/>
          <a:p>
            <a:pPr marL="256223" indent="-171450" defTabSz="914400" eaLnBrk="0" fontAlgn="base" hangingPunct="0">
              <a:lnSpc>
                <a:spcPts val="1815"/>
              </a:lnSpc>
              <a:spcBef>
                <a:spcPts val="348"/>
              </a:spcBef>
              <a:spcAft>
                <a:spcPct val="0"/>
              </a:spcAft>
              <a:buFontTx/>
              <a:buChar char="•"/>
              <a:tabLst>
                <a:tab pos="256699" algn="l"/>
              </a:tabLst>
              <a:defRPr/>
            </a:pPr>
            <a:r>
              <a:rPr sz="1575" spc="-68" dirty="0">
                <a:solidFill>
                  <a:srgbClr val="000000"/>
                </a:solidFill>
                <a:latin typeface="Arial"/>
                <a:cs typeface="Arial"/>
              </a:rPr>
              <a:t>Calcium</a:t>
            </a:r>
            <a:r>
              <a:rPr lang="en-US" sz="1575" spc="-68" dirty="0">
                <a:solidFill>
                  <a:srgbClr val="000000"/>
                </a:solidFill>
                <a:latin typeface="Arial"/>
                <a:cs typeface="Arial"/>
              </a:rPr>
              <a:t> </a:t>
            </a:r>
            <a:r>
              <a:rPr sz="1575" spc="-64" dirty="0">
                <a:solidFill>
                  <a:srgbClr val="000000"/>
                </a:solidFill>
                <a:latin typeface="Arial"/>
                <a:cs typeface="Arial"/>
              </a:rPr>
              <a:t>channel</a:t>
            </a:r>
            <a:endParaRPr sz="1575" dirty="0">
              <a:solidFill>
                <a:srgbClr val="000000"/>
              </a:solidFill>
              <a:latin typeface="Arial"/>
              <a:cs typeface="Arial"/>
            </a:endParaRPr>
          </a:p>
          <a:p>
            <a:pPr marL="256223" defTabSz="914400" eaLnBrk="0" fontAlgn="base" hangingPunct="0">
              <a:lnSpc>
                <a:spcPts val="1815"/>
              </a:lnSpc>
              <a:spcBef>
                <a:spcPct val="0"/>
              </a:spcBef>
              <a:spcAft>
                <a:spcPct val="0"/>
              </a:spcAft>
              <a:defRPr/>
            </a:pPr>
            <a:r>
              <a:rPr sz="1575" spc="-45" dirty="0">
                <a:solidFill>
                  <a:srgbClr val="000000"/>
                </a:solidFill>
                <a:latin typeface="Arial"/>
                <a:cs typeface="Arial"/>
              </a:rPr>
              <a:t>blocker</a:t>
            </a:r>
            <a:endParaRPr sz="1575" dirty="0">
              <a:solidFill>
                <a:srgbClr val="000000"/>
              </a:solidFill>
              <a:latin typeface="Arial"/>
              <a:cs typeface="Arial"/>
            </a:endParaRPr>
          </a:p>
          <a:p>
            <a:pPr marL="256223" marR="275749" indent="-171450" defTabSz="914400" eaLnBrk="0" fontAlgn="base" hangingPunct="0">
              <a:lnSpc>
                <a:spcPct val="91600"/>
              </a:lnSpc>
              <a:spcBef>
                <a:spcPts val="285"/>
              </a:spcBef>
              <a:spcAft>
                <a:spcPct val="0"/>
              </a:spcAft>
              <a:buFontTx/>
              <a:buChar char="•"/>
              <a:tabLst>
                <a:tab pos="256699" algn="l"/>
              </a:tabLst>
              <a:defRPr/>
            </a:pPr>
            <a:r>
              <a:rPr sz="1575" spc="-53" dirty="0">
                <a:solidFill>
                  <a:srgbClr val="FF0000"/>
                </a:solidFill>
                <a:latin typeface="Arial"/>
                <a:cs typeface="Arial"/>
              </a:rPr>
              <a:t>Caution </a:t>
            </a:r>
            <a:r>
              <a:rPr sz="1575" spc="15" dirty="0">
                <a:solidFill>
                  <a:srgbClr val="FF0000"/>
                </a:solidFill>
                <a:latin typeface="Arial"/>
                <a:cs typeface="Arial"/>
              </a:rPr>
              <a:t>with</a:t>
            </a:r>
            <a:r>
              <a:rPr sz="1575" spc="-248" dirty="0">
                <a:solidFill>
                  <a:srgbClr val="FF0000"/>
                </a:solidFill>
                <a:latin typeface="Arial"/>
                <a:cs typeface="Arial"/>
              </a:rPr>
              <a:t> </a:t>
            </a:r>
            <a:r>
              <a:rPr sz="1575" spc="-30" dirty="0">
                <a:solidFill>
                  <a:srgbClr val="FF0000"/>
                </a:solidFill>
                <a:latin typeface="Arial"/>
                <a:cs typeface="Arial"/>
              </a:rPr>
              <a:t>heart  </a:t>
            </a:r>
            <a:r>
              <a:rPr sz="1575" spc="-23" dirty="0">
                <a:solidFill>
                  <a:srgbClr val="FF0000"/>
                </a:solidFill>
                <a:latin typeface="Arial"/>
                <a:cs typeface="Arial"/>
              </a:rPr>
              <a:t>rate </a:t>
            </a:r>
            <a:r>
              <a:rPr sz="1575" spc="-113" dirty="0">
                <a:solidFill>
                  <a:srgbClr val="FF0000"/>
                </a:solidFill>
                <a:latin typeface="Arial"/>
                <a:cs typeface="Arial"/>
              </a:rPr>
              <a:t>&gt; </a:t>
            </a:r>
            <a:r>
              <a:rPr sz="1575" spc="-86" dirty="0">
                <a:solidFill>
                  <a:srgbClr val="FF0000"/>
                </a:solidFill>
                <a:latin typeface="Arial"/>
                <a:cs typeface="Arial"/>
              </a:rPr>
              <a:t>100, severe  </a:t>
            </a:r>
            <a:r>
              <a:rPr sz="1575" spc="-19" dirty="0">
                <a:solidFill>
                  <a:srgbClr val="FF0000"/>
                </a:solidFill>
                <a:latin typeface="Arial"/>
                <a:cs typeface="Arial"/>
              </a:rPr>
              <a:t>aortic </a:t>
            </a:r>
            <a:r>
              <a:rPr sz="1575" spc="-64" dirty="0">
                <a:solidFill>
                  <a:srgbClr val="FF0000"/>
                </a:solidFill>
                <a:latin typeface="Arial"/>
                <a:cs typeface="Arial"/>
              </a:rPr>
              <a:t>stenosis,  </a:t>
            </a:r>
            <a:r>
              <a:rPr sz="1575" spc="-38" dirty="0">
                <a:solidFill>
                  <a:srgbClr val="FF0000"/>
                </a:solidFill>
                <a:latin typeface="Arial"/>
                <a:cs typeface="Arial"/>
              </a:rPr>
              <a:t>recent </a:t>
            </a:r>
            <a:r>
              <a:rPr sz="1575" spc="-34" dirty="0">
                <a:solidFill>
                  <a:srgbClr val="FF0000"/>
                </a:solidFill>
                <a:latin typeface="Arial"/>
                <a:cs typeface="Arial"/>
              </a:rPr>
              <a:t>MI,  </a:t>
            </a:r>
            <a:r>
              <a:rPr sz="1575" spc="-49" dirty="0">
                <a:solidFill>
                  <a:srgbClr val="FF0000"/>
                </a:solidFill>
                <a:latin typeface="Arial"/>
                <a:cs typeface="Arial"/>
              </a:rPr>
              <a:t>cardiogenic</a:t>
            </a:r>
            <a:r>
              <a:rPr sz="1575" spc="-169" dirty="0">
                <a:solidFill>
                  <a:srgbClr val="FF0000"/>
                </a:solidFill>
                <a:latin typeface="Arial"/>
                <a:cs typeface="Arial"/>
              </a:rPr>
              <a:t> </a:t>
            </a:r>
            <a:r>
              <a:rPr sz="1575" spc="-68" dirty="0">
                <a:solidFill>
                  <a:srgbClr val="FF0000"/>
                </a:solidFill>
                <a:latin typeface="Arial"/>
                <a:cs typeface="Arial"/>
              </a:rPr>
              <a:t>shock</a:t>
            </a:r>
            <a:endParaRPr sz="1575" dirty="0">
              <a:solidFill>
                <a:srgbClr val="FF0000"/>
              </a:solidFill>
              <a:latin typeface="Arial"/>
              <a:cs typeface="Arial"/>
            </a:endParaRPr>
          </a:p>
          <a:p>
            <a:pPr marL="256223" marR="231934" indent="-171450" defTabSz="914400" eaLnBrk="0" fontAlgn="base" hangingPunct="0">
              <a:lnSpc>
                <a:spcPct val="91700"/>
              </a:lnSpc>
              <a:spcBef>
                <a:spcPts val="281"/>
              </a:spcBef>
              <a:spcAft>
                <a:spcPct val="0"/>
              </a:spcAft>
              <a:buFontTx/>
              <a:buChar char="•"/>
              <a:tabLst>
                <a:tab pos="256699" algn="l"/>
              </a:tabLst>
              <a:defRPr/>
            </a:pPr>
            <a:r>
              <a:rPr sz="1575" spc="-90" dirty="0">
                <a:solidFill>
                  <a:srgbClr val="000000"/>
                </a:solidFill>
                <a:latin typeface="Arial"/>
                <a:cs typeface="Arial"/>
              </a:rPr>
              <a:t>OK </a:t>
            </a:r>
            <a:r>
              <a:rPr sz="1575" spc="38" dirty="0" smtClean="0">
                <a:solidFill>
                  <a:srgbClr val="000000"/>
                </a:solidFill>
                <a:latin typeface="Arial"/>
                <a:cs typeface="Arial"/>
              </a:rPr>
              <a:t>to</a:t>
            </a:r>
            <a:r>
              <a:rPr lang="en-US" sz="1575" spc="38" dirty="0" smtClean="0">
                <a:solidFill>
                  <a:srgbClr val="000000"/>
                </a:solidFill>
                <a:latin typeface="Arial"/>
                <a:cs typeface="Arial"/>
              </a:rPr>
              <a:t> </a:t>
            </a:r>
            <a:r>
              <a:rPr sz="1575" spc="-101" dirty="0" smtClean="0">
                <a:solidFill>
                  <a:srgbClr val="000000"/>
                </a:solidFill>
                <a:latin typeface="Arial"/>
                <a:cs typeface="Arial"/>
              </a:rPr>
              <a:t>use </a:t>
            </a:r>
            <a:r>
              <a:rPr sz="1575" spc="15" dirty="0">
                <a:solidFill>
                  <a:srgbClr val="000000"/>
                </a:solidFill>
                <a:latin typeface="Arial"/>
                <a:cs typeface="Arial"/>
              </a:rPr>
              <a:t>with  </a:t>
            </a:r>
            <a:r>
              <a:rPr sz="1575" spc="-26" dirty="0">
                <a:solidFill>
                  <a:srgbClr val="000000"/>
                </a:solidFill>
                <a:latin typeface="Arial"/>
                <a:cs typeface="Arial"/>
              </a:rPr>
              <a:t>concomitant  </a:t>
            </a:r>
            <a:r>
              <a:rPr sz="1575" spc="-56" dirty="0">
                <a:solidFill>
                  <a:srgbClr val="000000"/>
                </a:solidFill>
                <a:latin typeface="Arial"/>
                <a:cs typeface="Arial"/>
              </a:rPr>
              <a:t>magnesium</a:t>
            </a:r>
            <a:r>
              <a:rPr sz="1575" spc="-169" dirty="0">
                <a:solidFill>
                  <a:srgbClr val="000000"/>
                </a:solidFill>
                <a:latin typeface="Arial"/>
                <a:cs typeface="Arial"/>
              </a:rPr>
              <a:t> </a:t>
            </a:r>
            <a:r>
              <a:rPr sz="1575" spc="-34" dirty="0">
                <a:solidFill>
                  <a:srgbClr val="000000"/>
                </a:solidFill>
                <a:latin typeface="Arial"/>
                <a:cs typeface="Arial"/>
              </a:rPr>
              <a:t>sulfate</a:t>
            </a:r>
            <a:endParaRPr lang="en-US" sz="1575" spc="-34" dirty="0">
              <a:solidFill>
                <a:srgbClr val="000000"/>
              </a:solidFill>
              <a:latin typeface="Arial"/>
              <a:cs typeface="Arial"/>
            </a:endParaRPr>
          </a:p>
          <a:p>
            <a:pPr marL="256223" marR="231934" indent="-171450" defTabSz="914400" eaLnBrk="0" fontAlgn="base" hangingPunct="0">
              <a:lnSpc>
                <a:spcPct val="91700"/>
              </a:lnSpc>
              <a:spcBef>
                <a:spcPts val="281"/>
              </a:spcBef>
              <a:spcAft>
                <a:spcPct val="0"/>
              </a:spcAft>
              <a:buFontTx/>
              <a:buChar char="•"/>
              <a:tabLst>
                <a:tab pos="256699" algn="l"/>
              </a:tabLst>
              <a:defRPr/>
            </a:pPr>
            <a:endParaRPr sz="1575" dirty="0">
              <a:solidFill>
                <a:srgbClr val="000000"/>
              </a:solidFill>
              <a:latin typeface="Arial"/>
              <a:cs typeface="Arial"/>
            </a:endParaRPr>
          </a:p>
        </p:txBody>
      </p:sp>
      <p:sp>
        <p:nvSpPr>
          <p:cNvPr id="9" name="Title 8"/>
          <p:cNvSpPr>
            <a:spLocks noGrp="1"/>
          </p:cNvSpPr>
          <p:nvPr>
            <p:ph type="title"/>
          </p:nvPr>
        </p:nvSpPr>
        <p:spPr/>
        <p:txBody>
          <a:bodyPr/>
          <a:lstStyle/>
          <a:p>
            <a:pPr algn="ctr"/>
            <a:r>
              <a:rPr lang="en-US" dirty="0">
                <a:latin typeface="+mj-lt"/>
              </a:rPr>
              <a:t>Antihypertensive Therapy:</a:t>
            </a:r>
            <a:br>
              <a:rPr lang="en-US" dirty="0">
                <a:latin typeface="+mj-lt"/>
              </a:rPr>
            </a:br>
            <a:r>
              <a:rPr lang="en-US" dirty="0">
                <a:latin typeface="+mj-lt"/>
              </a:rPr>
              <a:t> First Line Agents</a:t>
            </a:r>
          </a:p>
        </p:txBody>
      </p:sp>
      <p:sp>
        <p:nvSpPr>
          <p:cNvPr id="13" name="Rectangle 12"/>
          <p:cNvSpPr/>
          <p:nvPr/>
        </p:nvSpPr>
        <p:spPr>
          <a:xfrm>
            <a:off x="3365414" y="2837758"/>
            <a:ext cx="2328804" cy="2708434"/>
          </a:xfrm>
          <a:prstGeom prst="rect">
            <a:avLst/>
          </a:prstGeom>
          <a:solidFill>
            <a:schemeClr val="accent2">
              <a:lumMod val="20000"/>
              <a:lumOff val="80000"/>
            </a:schemeClr>
          </a:solidFill>
        </p:spPr>
        <p:txBody>
          <a:bodyPr wrap="square">
            <a:spAutoFit/>
          </a:bodyPr>
          <a:lstStyle/>
          <a:p>
            <a:pPr marL="214313" indent="-214313" defTabSz="914400" eaLnBrk="0" fontAlgn="base" hangingPunct="0">
              <a:spcBef>
                <a:spcPct val="0"/>
              </a:spcBef>
              <a:spcAft>
                <a:spcPct val="0"/>
              </a:spcAft>
              <a:buFont typeface="Arial" panose="020B0604020202020204" pitchFamily="34" charset="0"/>
              <a:buChar char="•"/>
              <a:defRPr/>
            </a:pPr>
            <a:r>
              <a:rPr lang="en-US" sz="1350" dirty="0">
                <a:solidFill>
                  <a:srgbClr val="000000"/>
                </a:solidFill>
                <a:latin typeface="Tahoma" pitchFamily="34" charset="0"/>
              </a:rPr>
              <a:t>Vasodilator</a:t>
            </a:r>
          </a:p>
          <a:p>
            <a:pPr marL="214313" indent="-214313" defTabSz="914400" eaLnBrk="0" fontAlgn="base" hangingPunct="0">
              <a:spcBef>
                <a:spcPct val="0"/>
              </a:spcBef>
              <a:spcAft>
                <a:spcPct val="0"/>
              </a:spcAft>
              <a:buFont typeface="Arial" panose="020B0604020202020204" pitchFamily="34" charset="0"/>
              <a:buChar char="•"/>
              <a:defRPr/>
            </a:pPr>
            <a:r>
              <a:rPr lang="en-US" sz="1350" dirty="0">
                <a:solidFill>
                  <a:srgbClr val="000000"/>
                </a:solidFill>
                <a:latin typeface="Tahoma" pitchFamily="34" charset="0"/>
              </a:rPr>
              <a:t>Watch for rebound tachycardia or hypotension</a:t>
            </a:r>
          </a:p>
          <a:p>
            <a:pPr marL="214313" indent="-214313" defTabSz="914400" eaLnBrk="0" fontAlgn="base" hangingPunct="0">
              <a:spcBef>
                <a:spcPct val="0"/>
              </a:spcBef>
              <a:spcAft>
                <a:spcPct val="0"/>
              </a:spcAft>
              <a:buFont typeface="Arial" panose="020B0604020202020204" pitchFamily="34" charset="0"/>
              <a:buChar char="•"/>
              <a:defRPr/>
            </a:pPr>
            <a:r>
              <a:rPr lang="en-US" sz="1350" dirty="0">
                <a:solidFill>
                  <a:srgbClr val="FF0000"/>
                </a:solidFill>
                <a:latin typeface="Tahoma" pitchFamily="34" charset="0"/>
              </a:rPr>
              <a:t>Caution with Heart rate &gt; 100, recent stroke, severe mitral valve disease</a:t>
            </a:r>
          </a:p>
          <a:p>
            <a:pPr marL="214313" indent="-214313" defTabSz="914400" eaLnBrk="0" fontAlgn="base" hangingPunct="0">
              <a:spcBef>
                <a:spcPct val="0"/>
              </a:spcBef>
              <a:spcAft>
                <a:spcPct val="0"/>
              </a:spcAft>
              <a:buFont typeface="Arial" panose="020B0604020202020204" pitchFamily="34" charset="0"/>
              <a:buChar char="•"/>
              <a:defRPr/>
            </a:pPr>
            <a:r>
              <a:rPr lang="en-US" sz="1350" dirty="0">
                <a:solidFill>
                  <a:srgbClr val="000000"/>
                </a:solidFill>
                <a:latin typeface="Tahoma" pitchFamily="34" charset="0"/>
              </a:rPr>
              <a:t>Can repeat after 20 minutes</a:t>
            </a:r>
          </a:p>
          <a:p>
            <a:pPr marL="255270" indent="-171450" defTabSz="914400" eaLnBrk="0" fontAlgn="base" hangingPunct="0">
              <a:lnSpc>
                <a:spcPts val="1815"/>
              </a:lnSpc>
              <a:spcBef>
                <a:spcPts val="348"/>
              </a:spcBef>
              <a:spcAft>
                <a:spcPct val="0"/>
              </a:spcAft>
              <a:buFontTx/>
              <a:buChar char="•"/>
              <a:tabLst>
                <a:tab pos="255746" algn="l"/>
              </a:tabLst>
              <a:defRPr/>
            </a:pPr>
            <a:endParaRPr lang="en-US" sz="1350" dirty="0">
              <a:solidFill>
                <a:srgbClr val="000000"/>
              </a:solidFill>
              <a:latin typeface="Tahoma" pitchFamily="34" charset="0"/>
              <a:cs typeface="Arial"/>
            </a:endParaRPr>
          </a:p>
          <a:p>
            <a:pPr marL="255270" indent="-171450" defTabSz="914400" eaLnBrk="0" fontAlgn="base" hangingPunct="0">
              <a:lnSpc>
                <a:spcPts val="1815"/>
              </a:lnSpc>
              <a:spcBef>
                <a:spcPts val="348"/>
              </a:spcBef>
              <a:spcAft>
                <a:spcPct val="0"/>
              </a:spcAft>
              <a:buFontTx/>
              <a:buChar char="•"/>
              <a:tabLst>
                <a:tab pos="255746" algn="l"/>
              </a:tabLst>
              <a:defRPr/>
            </a:pPr>
            <a:endParaRPr lang="en-US" sz="1350" dirty="0">
              <a:solidFill>
                <a:srgbClr val="000000"/>
              </a:solidFill>
              <a:latin typeface="Tahoma" pitchFamily="34" charset="0"/>
              <a:cs typeface="Arial"/>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5920" y="988897"/>
            <a:ext cx="609600" cy="609600"/>
          </a:xfrm>
          <a:prstGeom prst="rect">
            <a:avLst/>
          </a:prstGeom>
        </p:spPr>
      </p:pic>
    </p:spTree>
    <p:extLst>
      <p:ext uri="{BB962C8B-B14F-4D97-AF65-F5344CB8AC3E}">
        <p14:creationId xmlns:p14="http://schemas.microsoft.com/office/powerpoint/2010/main" val="3242400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4" y="838996"/>
            <a:ext cx="8280400" cy="914400"/>
          </a:xfrm>
        </p:spPr>
        <p:txBody>
          <a:bodyPr>
            <a:normAutofit fontScale="90000"/>
          </a:bodyPr>
          <a:lstStyle/>
          <a:p>
            <a:pPr>
              <a:defRPr/>
            </a:pPr>
            <a:r>
              <a:rPr lang="en-US" sz="3200" b="1" dirty="0">
                <a:solidFill>
                  <a:srgbClr val="F58466"/>
                </a:solidFill>
                <a:latin typeface="Goudy Old Style" pitchFamily="18" charset="0"/>
                <a:cs typeface="Arial Black"/>
              </a:rPr>
              <a:t>Severe Hypertension Treatment</a:t>
            </a:r>
            <a:br>
              <a:rPr lang="en-US" sz="3200" b="1" dirty="0">
                <a:solidFill>
                  <a:srgbClr val="F58466"/>
                </a:solidFill>
                <a:latin typeface="Goudy Old Style" pitchFamily="18" charset="0"/>
                <a:cs typeface="Arial Black"/>
              </a:rPr>
            </a:br>
            <a:r>
              <a:rPr lang="en-US" sz="3200" b="1" dirty="0">
                <a:solidFill>
                  <a:srgbClr val="F58466"/>
                </a:solidFill>
                <a:latin typeface="Goudy Old Style" pitchFamily="18" charset="0"/>
                <a:cs typeface="Arial Black"/>
              </a:rPr>
              <a:t>Algorithm</a:t>
            </a:r>
            <a:br>
              <a:rPr lang="en-US" sz="3200" b="1" dirty="0">
                <a:solidFill>
                  <a:srgbClr val="F58466"/>
                </a:solidFill>
                <a:latin typeface="Goudy Old Style" pitchFamily="18" charset="0"/>
                <a:cs typeface="Arial Black"/>
              </a:rPr>
            </a:br>
            <a:endParaRPr lang="en-US" sz="3200" b="1" dirty="0">
              <a:solidFill>
                <a:srgbClr val="F58466"/>
              </a:solidFill>
              <a:latin typeface="Goudy Old Style" pitchFamily="18" charset="0"/>
              <a:cs typeface="Arial Black"/>
            </a:endParaRPr>
          </a:p>
        </p:txBody>
      </p:sp>
      <p:sp>
        <p:nvSpPr>
          <p:cNvPr id="6" name="Flowchart: Alternate Process 3"/>
          <p:cNvSpPr>
            <a:spLocks noChangeArrowheads="1"/>
          </p:cNvSpPr>
          <p:nvPr/>
        </p:nvSpPr>
        <p:spPr bwMode="auto">
          <a:xfrm>
            <a:off x="2159172" y="1366837"/>
            <a:ext cx="2446079" cy="912584"/>
          </a:xfrm>
          <a:prstGeom prst="flowChartAlternateProcess">
            <a:avLst/>
          </a:prstGeom>
          <a:solidFill>
            <a:srgbClr val="4BACC6"/>
          </a:solidFill>
          <a:ln w="28575" cmpd="sng">
            <a:solidFill>
              <a:srgbClr val="FF0000"/>
            </a:solidFill>
            <a:miter lim="800000"/>
            <a:headEnd/>
            <a:tailEnd/>
          </a:ln>
          <a:effectLst>
            <a:outerShdw blurRad="40000" dist="29783" dir="3885598" algn="ctr" rotWithShape="0">
              <a:srgbClr val="205867">
                <a:alpha val="50000"/>
              </a:srgbClr>
            </a:outerShdw>
          </a:effectLst>
        </p:spPr>
        <p:txBody>
          <a:bodyPr anchor="ctr"/>
          <a:lstStyle/>
          <a:p>
            <a:pPr algn="ctr" defTabSz="914400">
              <a:defRPr/>
            </a:pPr>
            <a:r>
              <a:rPr lang="en-US" sz="1400" b="1" dirty="0">
                <a:latin typeface="Calibri" charset="0"/>
                <a:ea typeface="ÇlÇr ñæí©" charset="0"/>
              </a:rPr>
              <a:t>IV Anti-Hypertension Meds</a:t>
            </a:r>
          </a:p>
          <a:p>
            <a:pPr algn="ctr" defTabSz="914400">
              <a:defRPr/>
            </a:pPr>
            <a:r>
              <a:rPr lang="en-US" sz="1100" b="1" dirty="0">
                <a:latin typeface="Calibri" charset="0"/>
                <a:ea typeface="ÇlÇr ñæí©" charset="0"/>
              </a:rPr>
              <a:t>First Line Medications</a:t>
            </a:r>
          </a:p>
        </p:txBody>
      </p:sp>
      <p:sp>
        <p:nvSpPr>
          <p:cNvPr id="7" name="Flowchart: Alternate Process 3"/>
          <p:cNvSpPr>
            <a:spLocks noChangeArrowheads="1"/>
          </p:cNvSpPr>
          <p:nvPr/>
        </p:nvSpPr>
        <p:spPr bwMode="auto">
          <a:xfrm>
            <a:off x="1524172" y="2889250"/>
            <a:ext cx="2179465" cy="506413"/>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400" b="1" dirty="0">
                <a:solidFill>
                  <a:schemeClr val="bg1"/>
                </a:solidFill>
                <a:latin typeface="Calibri" charset="0"/>
                <a:ea typeface="ÇlÇr ñæí©" charset="0"/>
              </a:rPr>
              <a:t>IV Labetalol </a:t>
            </a:r>
          </a:p>
          <a:p>
            <a:pPr algn="ctr" defTabSz="914400">
              <a:defRPr/>
            </a:pPr>
            <a:r>
              <a:rPr lang="en-US" sz="1400" b="1" dirty="0">
                <a:solidFill>
                  <a:schemeClr val="bg1"/>
                </a:solidFill>
                <a:latin typeface="Calibri" charset="0"/>
                <a:ea typeface="ÇlÇr ñæí©" charset="0"/>
              </a:rPr>
              <a:t>20 mg </a:t>
            </a:r>
            <a:r>
              <a:rPr lang="en-US" sz="1400" dirty="0">
                <a:solidFill>
                  <a:schemeClr val="bg1"/>
                </a:solidFill>
                <a:latin typeface="Calibri" charset="0"/>
                <a:ea typeface="ÇlÇr ñæí©" charset="0"/>
              </a:rPr>
              <a:t>(over 2 min</a:t>
            </a:r>
            <a:r>
              <a:rPr lang="en-US" sz="1400" dirty="0">
                <a:latin typeface="Calibri" charset="0"/>
                <a:ea typeface="ÇlÇr ñæí©" charset="0"/>
              </a:rPr>
              <a:t>)</a:t>
            </a:r>
          </a:p>
        </p:txBody>
      </p:sp>
      <p:sp>
        <p:nvSpPr>
          <p:cNvPr id="8" name="Flowchart: Alternate Process 3"/>
          <p:cNvSpPr>
            <a:spLocks noChangeArrowheads="1"/>
          </p:cNvSpPr>
          <p:nvPr/>
        </p:nvSpPr>
        <p:spPr bwMode="auto">
          <a:xfrm>
            <a:off x="3954464" y="2898775"/>
            <a:ext cx="2579340" cy="850900"/>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400" b="1" dirty="0">
                <a:solidFill>
                  <a:schemeClr val="bg1"/>
                </a:solidFill>
                <a:latin typeface="Calibri" charset="0"/>
                <a:ea typeface="ÇlÇr ñæí©" charset="0"/>
              </a:rPr>
              <a:t>IV Hydralazine </a:t>
            </a:r>
          </a:p>
          <a:p>
            <a:pPr algn="ctr" defTabSz="914400">
              <a:defRPr/>
            </a:pPr>
            <a:r>
              <a:rPr lang="en-US" sz="1400" b="1" dirty="0">
                <a:solidFill>
                  <a:schemeClr val="bg1"/>
                </a:solidFill>
                <a:latin typeface="Calibri" charset="0"/>
                <a:ea typeface="ÇlÇr ñæí©" charset="0"/>
              </a:rPr>
              <a:t>5 or 10mg </a:t>
            </a:r>
            <a:r>
              <a:rPr lang="en-US" sz="1000" dirty="0">
                <a:solidFill>
                  <a:schemeClr val="bg1"/>
                </a:solidFill>
                <a:latin typeface="Calibri" charset="0"/>
                <a:ea typeface="ÇlÇr ñæí©" charset="0"/>
              </a:rPr>
              <a:t>(over 1-2 min)</a:t>
            </a:r>
            <a:r>
              <a:rPr lang="en-US" sz="1400" dirty="0">
                <a:solidFill>
                  <a:schemeClr val="bg1"/>
                </a:solidFill>
                <a:latin typeface="Calibri" charset="0"/>
                <a:ea typeface="ÇlÇr ñæí©" charset="0"/>
              </a:rPr>
              <a:t> </a:t>
            </a:r>
          </a:p>
          <a:p>
            <a:pPr algn="ctr" defTabSz="914400">
              <a:defRPr/>
            </a:pPr>
            <a:r>
              <a:rPr lang="en-US" sz="1400" dirty="0">
                <a:solidFill>
                  <a:schemeClr val="bg1"/>
                </a:solidFill>
                <a:latin typeface="Calibri" charset="0"/>
                <a:ea typeface="ÇlÇr ñæí©" charset="0"/>
              </a:rPr>
              <a:t>Per physician</a:t>
            </a:r>
            <a:r>
              <a:rPr lang="en-US" altLang="en-US" sz="1400" dirty="0">
                <a:solidFill>
                  <a:schemeClr val="bg1"/>
                </a:solidFill>
                <a:latin typeface="Calibri" charset="0"/>
                <a:ea typeface="ÇlÇr ñæí©" charset="0"/>
              </a:rPr>
              <a:t>’</a:t>
            </a:r>
            <a:r>
              <a:rPr lang="en-US" sz="1400" dirty="0">
                <a:solidFill>
                  <a:schemeClr val="bg1"/>
                </a:solidFill>
                <a:latin typeface="Calibri" charset="0"/>
                <a:ea typeface="ÇlÇr ñæí©" charset="0"/>
              </a:rPr>
              <a:t>s order</a:t>
            </a:r>
            <a:endParaRPr lang="en-US" sz="1000" dirty="0">
              <a:solidFill>
                <a:schemeClr val="bg1"/>
              </a:solidFill>
              <a:latin typeface="Calibri" charset="0"/>
              <a:ea typeface="ÇlÇr ñæí©" charset="0"/>
            </a:endParaRPr>
          </a:p>
        </p:txBody>
      </p:sp>
      <p:sp>
        <p:nvSpPr>
          <p:cNvPr id="9" name="Flowchart: Alternate Process 3"/>
          <p:cNvSpPr>
            <a:spLocks noChangeArrowheads="1"/>
          </p:cNvSpPr>
          <p:nvPr/>
        </p:nvSpPr>
        <p:spPr bwMode="auto">
          <a:xfrm>
            <a:off x="1661941" y="3611994"/>
            <a:ext cx="1651000" cy="687387"/>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solidFill>
                  <a:schemeClr val="bg1"/>
                </a:solidFill>
                <a:latin typeface="Calibri" charset="0"/>
                <a:ea typeface="ÇlÇr ñæí©" charset="0"/>
              </a:rPr>
              <a:t>Repeat BP in 10 min</a:t>
            </a:r>
          </a:p>
          <a:p>
            <a:pPr algn="ctr" defTabSz="914400">
              <a:defRPr/>
            </a:pPr>
            <a:r>
              <a:rPr lang="en-US" sz="1200" dirty="0">
                <a:solidFill>
                  <a:schemeClr val="bg1"/>
                </a:solidFill>
                <a:latin typeface="Calibri" charset="0"/>
                <a:ea typeface="ÇlÇr ñæí©" charset="0"/>
              </a:rPr>
              <a:t>If elevated, administer</a:t>
            </a:r>
          </a:p>
          <a:p>
            <a:pPr algn="ctr" defTabSz="914400">
              <a:defRPr/>
            </a:pPr>
            <a:r>
              <a:rPr lang="en-US" sz="1400" b="1" dirty="0">
                <a:solidFill>
                  <a:schemeClr val="bg1"/>
                </a:solidFill>
                <a:latin typeface="Calibri" charset="0"/>
                <a:ea typeface="ÇlÇr ñæí©" charset="0"/>
              </a:rPr>
              <a:t>IV Labetalol 40 mg</a:t>
            </a:r>
          </a:p>
        </p:txBody>
      </p:sp>
      <p:sp>
        <p:nvSpPr>
          <p:cNvPr id="10" name="Flowchart: Alternate Process 3"/>
          <p:cNvSpPr>
            <a:spLocks noChangeArrowheads="1"/>
          </p:cNvSpPr>
          <p:nvPr/>
        </p:nvSpPr>
        <p:spPr bwMode="auto">
          <a:xfrm>
            <a:off x="1607127" y="4565631"/>
            <a:ext cx="1778000" cy="887413"/>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solidFill>
                  <a:schemeClr val="bg1"/>
                </a:solidFill>
                <a:latin typeface="Calibri" charset="0"/>
                <a:ea typeface="ÇlÇr ñæí©" charset="0"/>
              </a:rPr>
              <a:t>Repeat BP in 10-15 min If elevated, administer</a:t>
            </a:r>
          </a:p>
          <a:p>
            <a:pPr algn="ctr" defTabSz="914400">
              <a:defRPr/>
            </a:pPr>
            <a:r>
              <a:rPr lang="en-US" sz="1400" b="1" dirty="0">
                <a:solidFill>
                  <a:schemeClr val="bg1"/>
                </a:solidFill>
                <a:latin typeface="Calibri" charset="0"/>
                <a:ea typeface="ÇlÇr ñæí©" charset="0"/>
              </a:rPr>
              <a:t>IV Labetalol 80 mg</a:t>
            </a:r>
          </a:p>
        </p:txBody>
      </p:sp>
      <p:sp>
        <p:nvSpPr>
          <p:cNvPr id="11" name="Flowchart: Alternate Process 3"/>
          <p:cNvSpPr>
            <a:spLocks noChangeArrowheads="1"/>
          </p:cNvSpPr>
          <p:nvPr/>
        </p:nvSpPr>
        <p:spPr bwMode="auto">
          <a:xfrm>
            <a:off x="1221972" y="5719294"/>
            <a:ext cx="2601884" cy="1041400"/>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solidFill>
                  <a:schemeClr val="bg1"/>
                </a:solidFill>
                <a:latin typeface="Calibri" charset="0"/>
                <a:ea typeface="ÇlÇr ñæí©" charset="0"/>
              </a:rPr>
              <a:t>Repeat BP in 20 min</a:t>
            </a:r>
          </a:p>
          <a:p>
            <a:pPr algn="ctr" defTabSz="914400">
              <a:defRPr/>
            </a:pPr>
            <a:r>
              <a:rPr lang="en-US" sz="1200" dirty="0">
                <a:solidFill>
                  <a:schemeClr val="bg1"/>
                </a:solidFill>
                <a:latin typeface="Calibri" charset="0"/>
                <a:ea typeface="ÇlÇr ñæí©" charset="0"/>
              </a:rPr>
              <a:t>If elevated,  </a:t>
            </a:r>
          </a:p>
          <a:p>
            <a:pPr algn="ctr" defTabSz="914400">
              <a:defRPr/>
            </a:pPr>
            <a:r>
              <a:rPr lang="en-US" sz="1400" b="1" dirty="0">
                <a:solidFill>
                  <a:schemeClr val="bg1"/>
                </a:solidFill>
                <a:latin typeface="Calibri" charset="0"/>
                <a:ea typeface="ÇlÇr ñæí©" charset="0"/>
              </a:rPr>
              <a:t>IV Hydralazine</a:t>
            </a:r>
            <a:r>
              <a:rPr lang="en-US" sz="1200" dirty="0">
                <a:solidFill>
                  <a:schemeClr val="bg1"/>
                </a:solidFill>
                <a:latin typeface="Calibri" charset="0"/>
                <a:ea typeface="ÇlÇr ñæí©" charset="0"/>
              </a:rPr>
              <a:t> </a:t>
            </a:r>
          </a:p>
          <a:p>
            <a:pPr algn="ctr" defTabSz="914400">
              <a:defRPr/>
            </a:pPr>
            <a:r>
              <a:rPr lang="en-US" sz="1200" dirty="0">
                <a:solidFill>
                  <a:schemeClr val="bg1"/>
                </a:solidFill>
                <a:latin typeface="Calibri" charset="0"/>
                <a:ea typeface="ÇlÇr ñæí©" charset="0"/>
              </a:rPr>
              <a:t>pre algorithm</a:t>
            </a:r>
          </a:p>
          <a:p>
            <a:pPr algn="ctr" defTabSz="914400">
              <a:defRPr/>
            </a:pPr>
            <a:r>
              <a:rPr lang="en-US" sz="1200" dirty="0">
                <a:solidFill>
                  <a:schemeClr val="bg1"/>
                </a:solidFill>
                <a:latin typeface="Calibri" charset="0"/>
                <a:ea typeface="ÇlÇr ñæí©" charset="0"/>
              </a:rPr>
              <a:t> anesthesia consult</a:t>
            </a:r>
            <a:endParaRPr lang="en-US" sz="1400" b="1" dirty="0">
              <a:solidFill>
                <a:schemeClr val="bg1"/>
              </a:solidFill>
              <a:latin typeface="Calibri" charset="0"/>
              <a:ea typeface="ÇlÇr ñæí©" charset="0"/>
            </a:endParaRPr>
          </a:p>
        </p:txBody>
      </p:sp>
      <p:sp>
        <p:nvSpPr>
          <p:cNvPr id="12" name="Flowchart: Alternate Process 3"/>
          <p:cNvSpPr>
            <a:spLocks noChangeArrowheads="1"/>
          </p:cNvSpPr>
          <p:nvPr/>
        </p:nvSpPr>
        <p:spPr bwMode="auto">
          <a:xfrm>
            <a:off x="4258295" y="4703799"/>
            <a:ext cx="1971675" cy="711200"/>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solidFill>
                  <a:schemeClr val="bg1"/>
                </a:solidFill>
                <a:latin typeface="Calibri" charset="0"/>
                <a:ea typeface="ÇlÇr ñæí©" charset="0"/>
              </a:rPr>
              <a:t>Repeat BP in 20 min</a:t>
            </a:r>
          </a:p>
          <a:p>
            <a:pPr algn="ctr" defTabSz="914400">
              <a:defRPr/>
            </a:pPr>
            <a:r>
              <a:rPr lang="en-US" sz="1200" dirty="0">
                <a:solidFill>
                  <a:schemeClr val="bg1"/>
                </a:solidFill>
                <a:latin typeface="Calibri" charset="0"/>
                <a:ea typeface="ÇlÇr ñæí©" charset="0"/>
              </a:rPr>
              <a:t>If elevated, administer</a:t>
            </a:r>
          </a:p>
          <a:p>
            <a:pPr algn="ctr" defTabSz="914400">
              <a:defRPr/>
            </a:pPr>
            <a:r>
              <a:rPr lang="en-US" sz="1400" b="1" dirty="0">
                <a:solidFill>
                  <a:schemeClr val="bg1"/>
                </a:solidFill>
                <a:latin typeface="Calibri" charset="0"/>
                <a:ea typeface="ÇlÇr ñæí©" charset="0"/>
              </a:rPr>
              <a:t>IV Hydralazine 10 </a:t>
            </a:r>
            <a:r>
              <a:rPr lang="en-US" sz="1400" b="1" dirty="0">
                <a:latin typeface="Calibri" charset="0"/>
                <a:ea typeface="ÇlÇr ñæí©" charset="0"/>
              </a:rPr>
              <a:t>mg</a:t>
            </a:r>
          </a:p>
        </p:txBody>
      </p:sp>
      <p:sp>
        <p:nvSpPr>
          <p:cNvPr id="13" name="Flowchart: Alternate Process 3"/>
          <p:cNvSpPr>
            <a:spLocks noChangeArrowheads="1"/>
          </p:cNvSpPr>
          <p:nvPr/>
        </p:nvSpPr>
        <p:spPr bwMode="auto">
          <a:xfrm>
            <a:off x="4389263" y="5649710"/>
            <a:ext cx="1709738" cy="1011237"/>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latin typeface="Calibri" charset="0"/>
                <a:ea typeface="ÇlÇr ñæí©" charset="0"/>
              </a:rPr>
              <a:t>Repeat BP in 20 min</a:t>
            </a:r>
          </a:p>
          <a:p>
            <a:pPr algn="ctr" defTabSz="914400">
              <a:defRPr/>
            </a:pPr>
            <a:r>
              <a:rPr lang="en-US" sz="1200" dirty="0">
                <a:solidFill>
                  <a:schemeClr val="bg1"/>
                </a:solidFill>
                <a:latin typeface="Calibri" charset="0"/>
                <a:ea typeface="ÇlÇr ñæí©" charset="0"/>
              </a:rPr>
              <a:t>If elevated, </a:t>
            </a:r>
            <a:r>
              <a:rPr lang="en-US" sz="1400" b="1" dirty="0">
                <a:solidFill>
                  <a:schemeClr val="bg1"/>
                </a:solidFill>
                <a:latin typeface="Calibri" charset="0"/>
                <a:ea typeface="ÇlÇr ñæí©" charset="0"/>
              </a:rPr>
              <a:t>IV Labetalol 20 mg</a:t>
            </a:r>
          </a:p>
          <a:p>
            <a:pPr algn="ctr" defTabSz="914400">
              <a:defRPr/>
            </a:pPr>
            <a:r>
              <a:rPr lang="en-US" sz="1200" dirty="0">
                <a:solidFill>
                  <a:schemeClr val="bg1"/>
                </a:solidFill>
                <a:latin typeface="Calibri" charset="0"/>
                <a:ea typeface="ÇlÇr ñæí©" charset="0"/>
              </a:rPr>
              <a:t>pre algorithm</a:t>
            </a:r>
          </a:p>
          <a:p>
            <a:pPr algn="ctr" defTabSz="914400">
              <a:defRPr/>
            </a:pPr>
            <a:r>
              <a:rPr lang="en-US" sz="1200" dirty="0">
                <a:latin typeface="Calibri" charset="0"/>
                <a:ea typeface="ÇlÇr ñæí©" charset="0"/>
              </a:rPr>
              <a:t> anesthesia consult</a:t>
            </a:r>
            <a:endParaRPr lang="en-US" sz="1400" b="1" dirty="0">
              <a:latin typeface="Calibri" charset="0"/>
              <a:ea typeface="ÇlÇr ñæí©" charset="0"/>
            </a:endParaRPr>
          </a:p>
        </p:txBody>
      </p:sp>
      <p:cxnSp>
        <p:nvCxnSpPr>
          <p:cNvPr id="97291" name="AutoShape 9"/>
          <p:cNvCxnSpPr>
            <a:cxnSpLocks noChangeShapeType="1"/>
          </p:cNvCxnSpPr>
          <p:nvPr/>
        </p:nvCxnSpPr>
        <p:spPr bwMode="auto">
          <a:xfrm>
            <a:off x="2496127" y="2619886"/>
            <a:ext cx="2032000" cy="476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7292" name="AutoShape 11"/>
          <p:cNvCxnSpPr>
            <a:cxnSpLocks noChangeShapeType="1"/>
          </p:cNvCxnSpPr>
          <p:nvPr/>
        </p:nvCxnSpPr>
        <p:spPr bwMode="auto">
          <a:xfrm>
            <a:off x="2487441" y="3415144"/>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293" name="AutoShape 12"/>
          <p:cNvCxnSpPr>
            <a:cxnSpLocks noChangeShapeType="1"/>
          </p:cNvCxnSpPr>
          <p:nvPr/>
        </p:nvCxnSpPr>
        <p:spPr bwMode="auto">
          <a:xfrm>
            <a:off x="2487814" y="4346285"/>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294" name="AutoShape 13"/>
          <p:cNvCxnSpPr>
            <a:cxnSpLocks noChangeShapeType="1"/>
          </p:cNvCxnSpPr>
          <p:nvPr/>
        </p:nvCxnSpPr>
        <p:spPr bwMode="auto">
          <a:xfrm>
            <a:off x="2487816" y="5466599"/>
            <a:ext cx="0" cy="2032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295" name="AutoShape 15"/>
          <p:cNvCxnSpPr>
            <a:cxnSpLocks noChangeShapeType="1"/>
          </p:cNvCxnSpPr>
          <p:nvPr/>
        </p:nvCxnSpPr>
        <p:spPr bwMode="auto">
          <a:xfrm>
            <a:off x="5267960" y="4488624"/>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4" name="Flowchart: Alternate Process 3"/>
          <p:cNvSpPr>
            <a:spLocks noChangeArrowheads="1"/>
          </p:cNvSpPr>
          <p:nvPr/>
        </p:nvSpPr>
        <p:spPr bwMode="auto">
          <a:xfrm>
            <a:off x="3954464" y="3957719"/>
            <a:ext cx="2683480" cy="619805"/>
          </a:xfrm>
          <a:prstGeom prst="flowChartAlternateProcess">
            <a:avLst/>
          </a:prstGeom>
          <a:solidFill>
            <a:srgbClr val="FFFFFF"/>
          </a:solidFill>
          <a:ln w="31750">
            <a:solidFill>
              <a:srgbClr val="4BACC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dirty="0">
                <a:solidFill>
                  <a:schemeClr val="bg1"/>
                </a:solidFill>
                <a:latin typeface="Calibri" charset="0"/>
                <a:ea typeface="ÇlÇr ñæí©" charset="0"/>
              </a:rPr>
              <a:t>Repeat BP in 20 min</a:t>
            </a:r>
          </a:p>
          <a:p>
            <a:pPr algn="ctr" defTabSz="914400">
              <a:defRPr/>
            </a:pPr>
            <a:r>
              <a:rPr lang="en-US" sz="1200" dirty="0">
                <a:solidFill>
                  <a:schemeClr val="bg1"/>
                </a:solidFill>
                <a:latin typeface="Calibri" charset="0"/>
                <a:ea typeface="ÇlÇr ñæí©" charset="0"/>
              </a:rPr>
              <a:t>If elevated, administer</a:t>
            </a:r>
          </a:p>
          <a:p>
            <a:pPr algn="ctr" defTabSz="914400">
              <a:defRPr/>
            </a:pPr>
            <a:r>
              <a:rPr lang="en-US" sz="1400" b="1" dirty="0">
                <a:solidFill>
                  <a:schemeClr val="bg1"/>
                </a:solidFill>
                <a:latin typeface="Calibri" charset="0"/>
                <a:ea typeface="ÇlÇr ñæí©" charset="0"/>
              </a:rPr>
              <a:t>IV Hydralazine 10 mg</a:t>
            </a:r>
            <a:endParaRPr lang="en-US" sz="2800" dirty="0">
              <a:solidFill>
                <a:schemeClr val="bg1"/>
              </a:solidFill>
              <a:latin typeface="Arial" charset="0"/>
              <a:ea typeface="ＭＳ Ｐゴシック" charset="0"/>
            </a:endParaRPr>
          </a:p>
        </p:txBody>
      </p:sp>
      <p:cxnSp>
        <p:nvCxnSpPr>
          <p:cNvPr id="97297" name="AutoShape 17"/>
          <p:cNvCxnSpPr>
            <a:cxnSpLocks noChangeShapeType="1"/>
          </p:cNvCxnSpPr>
          <p:nvPr/>
        </p:nvCxnSpPr>
        <p:spPr bwMode="auto">
          <a:xfrm>
            <a:off x="5244132" y="5405235"/>
            <a:ext cx="0" cy="2444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 name="Flowchart: Alternate Process 3"/>
          <p:cNvSpPr>
            <a:spLocks noChangeArrowheads="1"/>
          </p:cNvSpPr>
          <p:nvPr/>
        </p:nvSpPr>
        <p:spPr bwMode="auto">
          <a:xfrm>
            <a:off x="5518944" y="1371204"/>
            <a:ext cx="2651125" cy="984250"/>
          </a:xfrm>
          <a:prstGeom prst="flowChartAlternateProcess">
            <a:avLst/>
          </a:prstGeom>
          <a:gradFill rotWithShape="1">
            <a:gsLst>
              <a:gs pos="0">
                <a:srgbClr val="2787A0"/>
              </a:gs>
              <a:gs pos="80000">
                <a:srgbClr val="36B1D2"/>
              </a:gs>
              <a:gs pos="100000">
                <a:srgbClr val="34B3D6"/>
              </a:gs>
            </a:gsLst>
            <a:lin ang="16200000"/>
          </a:gradFill>
          <a:ln w="28575" cmpd="sng">
            <a:solidFill>
              <a:srgbClr val="FF0000"/>
            </a:solidFill>
            <a:miter lim="800000"/>
            <a:headEnd/>
            <a:tailEnd/>
          </a:ln>
          <a:effectLst>
            <a:outerShdw blurRad="40000" dist="23000" dir="5400000" rotWithShape="0">
              <a:srgbClr val="000000">
                <a:alpha val="34999"/>
              </a:srgbClr>
            </a:outerShdw>
          </a:effectLst>
        </p:spPr>
        <p:txBody>
          <a:bodyPr anchor="ctr"/>
          <a:lstStyle/>
          <a:p>
            <a:pPr algn="ctr" defTabSz="914400">
              <a:defRPr/>
            </a:pPr>
            <a:r>
              <a:rPr lang="en-US" sz="1400" b="1" dirty="0">
                <a:latin typeface="Calibri" charset="0"/>
                <a:ea typeface="ÇlÇr ñæí©" charset="0"/>
              </a:rPr>
              <a:t>Blood Pressure Triggers</a:t>
            </a:r>
          </a:p>
          <a:p>
            <a:pPr algn="ctr" defTabSz="914400">
              <a:defRPr/>
            </a:pPr>
            <a:r>
              <a:rPr lang="en-US" sz="1400" b="1" dirty="0">
                <a:latin typeface="Calibri" charset="0"/>
                <a:ea typeface="ÇlÇr ñæí©" charset="0"/>
              </a:rPr>
              <a:t>SBP </a:t>
            </a:r>
            <a:r>
              <a:rPr lang="en-US" sz="1400" b="1" dirty="0">
                <a:latin typeface="Calibri" charset="0"/>
                <a:ea typeface="ÇlÇr ñæí©" charset="0"/>
                <a:sym typeface="Symbol" charset="0"/>
              </a:rPr>
              <a:t></a:t>
            </a:r>
            <a:r>
              <a:rPr lang="en-US" sz="1400" b="1" dirty="0">
                <a:latin typeface="Calibri" charset="0"/>
                <a:ea typeface="ÇlÇr ñæí©" charset="0"/>
              </a:rPr>
              <a:t> 160 and/or DBP </a:t>
            </a:r>
            <a:r>
              <a:rPr lang="en-US" sz="1400" b="1" dirty="0">
                <a:latin typeface="Calibri" charset="0"/>
                <a:ea typeface="ÇlÇr ñæí©" charset="0"/>
                <a:sym typeface="Symbol" charset="0"/>
              </a:rPr>
              <a:t></a:t>
            </a:r>
            <a:r>
              <a:rPr lang="en-US" sz="1400" b="1" dirty="0">
                <a:latin typeface="Calibri" charset="0"/>
                <a:ea typeface="ÇlÇr ñæí©" charset="0"/>
              </a:rPr>
              <a:t> 110</a:t>
            </a:r>
          </a:p>
          <a:p>
            <a:pPr algn="ctr" defTabSz="914400">
              <a:defRPr/>
            </a:pPr>
            <a:r>
              <a:rPr lang="en-US" sz="1000" dirty="0">
                <a:latin typeface="Calibri" charset="0"/>
                <a:ea typeface="ÇlÇr ñæí©" charset="0"/>
              </a:rPr>
              <a:t>Repeat in 15 minutes.</a:t>
            </a:r>
          </a:p>
          <a:p>
            <a:pPr algn="ctr" defTabSz="914400">
              <a:defRPr/>
            </a:pPr>
            <a:r>
              <a:rPr lang="en-US" sz="1400" b="1" dirty="0">
                <a:latin typeface="Calibri" charset="0"/>
                <a:ea typeface="ÇlÇr ñæí©" charset="0"/>
              </a:rPr>
              <a:t>Notify Provider and Proceed</a:t>
            </a:r>
            <a:endParaRPr lang="en-US" sz="2400" dirty="0">
              <a:latin typeface="Arial" charset="0"/>
              <a:ea typeface="ＭＳ Ｐゴシック" charset="0"/>
            </a:endParaRPr>
          </a:p>
        </p:txBody>
      </p:sp>
      <p:sp>
        <p:nvSpPr>
          <p:cNvPr id="4" name="Flowchart: Alternate Process 3"/>
          <p:cNvSpPr>
            <a:spLocks noChangeArrowheads="1"/>
          </p:cNvSpPr>
          <p:nvPr/>
        </p:nvSpPr>
        <p:spPr bwMode="auto">
          <a:xfrm>
            <a:off x="8809096" y="1335952"/>
            <a:ext cx="1990725" cy="1087957"/>
          </a:xfrm>
          <a:prstGeom prst="flowChartAlternateProcess">
            <a:avLst/>
          </a:prstGeom>
          <a:solidFill>
            <a:srgbClr val="8064A2"/>
          </a:solidFill>
          <a:ln w="28575" cmpd="sng">
            <a:solidFill>
              <a:srgbClr val="FF0000"/>
            </a:solidFill>
            <a:miter lim="800000"/>
            <a:headEnd/>
            <a:tailEnd/>
          </a:ln>
          <a:effectLst>
            <a:outerShdw blurRad="40000" dist="29783" dir="3885598" algn="ctr" rotWithShape="0">
              <a:srgbClr val="3F3151">
                <a:alpha val="50000"/>
              </a:srgbClr>
            </a:outerShdw>
          </a:effectLst>
        </p:spPr>
        <p:txBody>
          <a:bodyPr anchor="ctr"/>
          <a:lstStyle/>
          <a:p>
            <a:pPr algn="ctr" defTabSz="914400">
              <a:defRPr/>
            </a:pPr>
            <a:r>
              <a:rPr lang="en-US" sz="1400" b="1" dirty="0">
                <a:latin typeface="Calibri" charset="0"/>
                <a:ea typeface="ÇlÇr ñæí©" charset="0"/>
              </a:rPr>
              <a:t>IV Access</a:t>
            </a:r>
          </a:p>
          <a:p>
            <a:pPr algn="ctr" defTabSz="914400">
              <a:defRPr/>
            </a:pPr>
            <a:r>
              <a:rPr lang="en-US" sz="1400" b="1" dirty="0">
                <a:latin typeface="Calibri" charset="0"/>
                <a:ea typeface="ÇlÇr ñæí©" charset="0"/>
              </a:rPr>
              <a:t>FHR monitoring </a:t>
            </a:r>
            <a:r>
              <a:rPr lang="en-US" sz="1400" b="1" dirty="0" smtClean="0">
                <a:latin typeface="Calibri" charset="0"/>
                <a:ea typeface="ÇlÇr ñæí©" charset="0"/>
              </a:rPr>
              <a:t>(if applicable)</a:t>
            </a:r>
            <a:endParaRPr lang="en-US" sz="1400" b="1" dirty="0">
              <a:latin typeface="Calibri" charset="0"/>
              <a:ea typeface="ÇlÇr ñæí©" charset="0"/>
            </a:endParaRPr>
          </a:p>
          <a:p>
            <a:pPr algn="ctr" defTabSz="914400">
              <a:defRPr/>
            </a:pPr>
            <a:r>
              <a:rPr lang="en-US" sz="1400" b="1" dirty="0">
                <a:latin typeface="Calibri" charset="0"/>
                <a:ea typeface="ÇlÇr ñæí©" charset="0"/>
              </a:rPr>
              <a:t>Labs per PIH Order Set Pulse </a:t>
            </a:r>
            <a:r>
              <a:rPr lang="en-US" sz="1400" b="1" dirty="0" err="1">
                <a:latin typeface="Calibri" charset="0"/>
                <a:ea typeface="ÇlÇr ñæí©" charset="0"/>
              </a:rPr>
              <a:t>Oximeter</a:t>
            </a:r>
            <a:endParaRPr lang="en-US" sz="1400" b="1" dirty="0">
              <a:latin typeface="Calibri" charset="0"/>
              <a:ea typeface="ÇlÇr ñæí©" charset="0"/>
            </a:endParaRPr>
          </a:p>
        </p:txBody>
      </p:sp>
      <p:cxnSp>
        <p:nvCxnSpPr>
          <p:cNvPr id="97300" name="AutoShape 3"/>
          <p:cNvCxnSpPr>
            <a:cxnSpLocks noChangeShapeType="1"/>
          </p:cNvCxnSpPr>
          <p:nvPr/>
        </p:nvCxnSpPr>
        <p:spPr bwMode="auto">
          <a:xfrm>
            <a:off x="3377277" y="2307943"/>
            <a:ext cx="0" cy="2889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 name="AutoShape 5"/>
          <p:cNvSpPr>
            <a:spLocks noChangeArrowheads="1"/>
          </p:cNvSpPr>
          <p:nvPr/>
        </p:nvSpPr>
        <p:spPr bwMode="auto">
          <a:xfrm>
            <a:off x="5518944" y="685802"/>
            <a:ext cx="2770188" cy="609600"/>
          </a:xfrm>
          <a:prstGeom prst="roundRect">
            <a:avLst>
              <a:gd name="adj" fmla="val 16667"/>
            </a:avLst>
          </a:prstGeom>
          <a:solidFill>
            <a:srgbClr val="C0504D"/>
          </a:solidFill>
          <a:ln w="38100">
            <a:noFill/>
            <a:round/>
            <a:headEnd/>
            <a:tailEnd/>
          </a:ln>
          <a:effectLst>
            <a:outerShdw blurRad="63500" dist="29783" dir="3885598" algn="ctr" rotWithShape="0">
              <a:srgbClr val="622423">
                <a:alpha val="50000"/>
              </a:srgbClr>
            </a:outerShdw>
          </a:effectLst>
        </p:spPr>
        <p:txBody>
          <a:bodyPr/>
          <a:lstStyle/>
          <a:p>
            <a:pPr algn="ctr" defTabSz="914400">
              <a:defRPr/>
            </a:pPr>
            <a:r>
              <a:rPr lang="en-US" sz="1400" b="1" dirty="0">
                <a:latin typeface="Calibri" charset="0"/>
                <a:ea typeface="ÇlÇr ñæí©" charset="0"/>
              </a:rPr>
              <a:t>SBP </a:t>
            </a:r>
            <a:r>
              <a:rPr lang="en-US" sz="1400" b="1" u="sng" dirty="0">
                <a:latin typeface="Calibri" charset="0"/>
                <a:ea typeface="ÇlÇr ñæí©" charset="0"/>
              </a:rPr>
              <a:t>&gt; </a:t>
            </a:r>
            <a:r>
              <a:rPr lang="en-US" sz="1400" b="1" dirty="0">
                <a:latin typeface="Calibri" charset="0"/>
                <a:ea typeface="ÇlÇr ñæí©" charset="0"/>
              </a:rPr>
              <a:t>160 and/or DBP </a:t>
            </a:r>
            <a:r>
              <a:rPr lang="en-US" sz="1400" b="1" u="sng" dirty="0">
                <a:latin typeface="Calibri" charset="0"/>
                <a:ea typeface="ÇlÇr ñæí©" charset="0"/>
              </a:rPr>
              <a:t>&gt;</a:t>
            </a:r>
            <a:r>
              <a:rPr lang="en-US" sz="1400" b="1" dirty="0">
                <a:latin typeface="Calibri" charset="0"/>
                <a:ea typeface="ÇlÇr ñæí©" charset="0"/>
              </a:rPr>
              <a:t> 110</a:t>
            </a:r>
          </a:p>
          <a:p>
            <a:pPr algn="ctr" defTabSz="914400">
              <a:defRPr/>
            </a:pPr>
            <a:r>
              <a:rPr lang="en-US" sz="1400" b="1" dirty="0">
                <a:latin typeface="Calibri" charset="0"/>
                <a:ea typeface="ÇlÇr ñæí©" charset="0"/>
              </a:rPr>
              <a:t>Provider Notified</a:t>
            </a:r>
          </a:p>
        </p:txBody>
      </p:sp>
      <p:cxnSp>
        <p:nvCxnSpPr>
          <p:cNvPr id="97302" name="AutoShape 11"/>
          <p:cNvCxnSpPr>
            <a:cxnSpLocks noChangeShapeType="1"/>
          </p:cNvCxnSpPr>
          <p:nvPr/>
        </p:nvCxnSpPr>
        <p:spPr bwMode="auto">
          <a:xfrm>
            <a:off x="4528127" y="2649536"/>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03" name="AutoShape 11"/>
          <p:cNvCxnSpPr>
            <a:cxnSpLocks noChangeShapeType="1"/>
          </p:cNvCxnSpPr>
          <p:nvPr/>
        </p:nvCxnSpPr>
        <p:spPr bwMode="auto">
          <a:xfrm>
            <a:off x="2496127" y="2657193"/>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04" name="AutoShape 11"/>
          <p:cNvCxnSpPr>
            <a:cxnSpLocks noChangeShapeType="1"/>
          </p:cNvCxnSpPr>
          <p:nvPr/>
        </p:nvCxnSpPr>
        <p:spPr bwMode="auto">
          <a:xfrm>
            <a:off x="5267960" y="3749675"/>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6" name="Flowchart: Alternate Process 3"/>
          <p:cNvSpPr>
            <a:spLocks noChangeArrowheads="1"/>
          </p:cNvSpPr>
          <p:nvPr/>
        </p:nvSpPr>
        <p:spPr bwMode="auto">
          <a:xfrm>
            <a:off x="8769408" y="2649536"/>
            <a:ext cx="2070100" cy="396875"/>
          </a:xfrm>
          <a:prstGeom prst="flowChartAlternateProcess">
            <a:avLst/>
          </a:prstGeom>
          <a:solidFill>
            <a:srgbClr val="4F81BD"/>
          </a:solidFill>
          <a:ln w="28575" cmpd="sng">
            <a:solidFill>
              <a:srgbClr val="FF0000"/>
            </a:solidFill>
            <a:miter lim="800000"/>
            <a:headEnd/>
            <a:tailEnd/>
          </a:ln>
          <a:effectLst>
            <a:outerShdw blurRad="40000" dist="29783" dir="3885598" algn="ctr" rotWithShape="0">
              <a:srgbClr val="243F60">
                <a:alpha val="50000"/>
              </a:srgbClr>
            </a:outerShdw>
          </a:effectLst>
        </p:spPr>
        <p:txBody>
          <a:bodyPr anchor="ctr"/>
          <a:lstStyle/>
          <a:p>
            <a:pPr algn="ctr" defTabSz="914400">
              <a:defRPr/>
            </a:pPr>
            <a:r>
              <a:rPr lang="en-US" sz="1400" b="1" dirty="0">
                <a:latin typeface="Calibri" charset="0"/>
                <a:ea typeface="ÇlÇr ñæí©" charset="0"/>
              </a:rPr>
              <a:t>Seizure Prophylaxis</a:t>
            </a:r>
          </a:p>
        </p:txBody>
      </p:sp>
      <p:sp>
        <p:nvSpPr>
          <p:cNvPr id="17" name="Flowchart: Alternate Process 3"/>
          <p:cNvSpPr>
            <a:spLocks noChangeArrowheads="1"/>
          </p:cNvSpPr>
          <p:nvPr/>
        </p:nvSpPr>
        <p:spPr bwMode="auto">
          <a:xfrm>
            <a:off x="8809096" y="3350722"/>
            <a:ext cx="2070100" cy="406400"/>
          </a:xfrm>
          <a:prstGeom prst="flowChartAlternateProcess">
            <a:avLst/>
          </a:prstGeom>
          <a:solidFill>
            <a:srgbClr val="FFFFFF"/>
          </a:solidFill>
          <a:ln w="31750">
            <a:solidFill>
              <a:srgbClr val="4F81BD"/>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400" b="1" dirty="0">
                <a:solidFill>
                  <a:schemeClr val="bg1"/>
                </a:solidFill>
                <a:latin typeface="Calibri" charset="0"/>
                <a:ea typeface="ÇlÇr ñæí©" charset="0"/>
              </a:rPr>
              <a:t>Magnesium Sulfate</a:t>
            </a:r>
          </a:p>
        </p:txBody>
      </p:sp>
      <p:sp>
        <p:nvSpPr>
          <p:cNvPr id="18" name="Flowchart: Alternate Process 3"/>
          <p:cNvSpPr>
            <a:spLocks noChangeArrowheads="1"/>
          </p:cNvSpPr>
          <p:nvPr/>
        </p:nvSpPr>
        <p:spPr bwMode="auto">
          <a:xfrm>
            <a:off x="8543074" y="4061433"/>
            <a:ext cx="2564273" cy="744535"/>
          </a:xfrm>
          <a:prstGeom prst="flowChartAlternateProcess">
            <a:avLst/>
          </a:prstGeom>
          <a:solidFill>
            <a:srgbClr val="FFFFFF"/>
          </a:solidFill>
          <a:ln w="31750">
            <a:solidFill>
              <a:srgbClr val="4F81BD"/>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defTabSz="914400">
              <a:defRPr/>
            </a:pPr>
            <a:r>
              <a:rPr lang="en-US" sz="1100" b="1" dirty="0">
                <a:latin typeface="Calibri" charset="0"/>
                <a:ea typeface="ÇlÇr ñæí©" charset="0"/>
              </a:rPr>
              <a:t>Bolus </a:t>
            </a:r>
            <a:r>
              <a:rPr lang="en-US" sz="1100" b="1" dirty="0">
                <a:solidFill>
                  <a:schemeClr val="bg1"/>
                </a:solidFill>
                <a:latin typeface="Calibri" charset="0"/>
                <a:ea typeface="ÇlÇr ñæí©" charset="0"/>
              </a:rPr>
              <a:t>Dose</a:t>
            </a:r>
            <a:r>
              <a:rPr lang="en-US" sz="1100" dirty="0">
                <a:solidFill>
                  <a:schemeClr val="bg1"/>
                </a:solidFill>
                <a:latin typeface="Calibri" charset="0"/>
                <a:ea typeface="ÇlÇr ñæí©" charset="0"/>
              </a:rPr>
              <a:t>:  4gm over 20 minutes</a:t>
            </a:r>
          </a:p>
          <a:p>
            <a:pPr defTabSz="914400">
              <a:defRPr/>
            </a:pPr>
            <a:r>
              <a:rPr lang="en-US" sz="1100" b="1" dirty="0">
                <a:solidFill>
                  <a:schemeClr val="bg1"/>
                </a:solidFill>
                <a:latin typeface="Calibri" charset="0"/>
                <a:ea typeface="ÇlÇr ñæí©" charset="0"/>
              </a:rPr>
              <a:t>Maintenance Dose</a:t>
            </a:r>
            <a:r>
              <a:rPr lang="en-US" sz="1100" dirty="0">
                <a:solidFill>
                  <a:schemeClr val="bg1"/>
                </a:solidFill>
                <a:latin typeface="Calibri" charset="0"/>
                <a:ea typeface="ÇlÇr ñæí©" charset="0"/>
              </a:rPr>
              <a:t>: 2gm per hour</a:t>
            </a:r>
          </a:p>
        </p:txBody>
      </p:sp>
      <p:sp>
        <p:nvSpPr>
          <p:cNvPr id="19" name="Flowchart: Alternate Process 3"/>
          <p:cNvSpPr>
            <a:spLocks noChangeArrowheads="1"/>
          </p:cNvSpPr>
          <p:nvPr/>
        </p:nvSpPr>
        <p:spPr bwMode="auto">
          <a:xfrm>
            <a:off x="7907338" y="4991103"/>
            <a:ext cx="3688917" cy="1414461"/>
          </a:xfrm>
          <a:prstGeom prst="flowChartAlternateProcess">
            <a:avLst/>
          </a:prstGeom>
          <a:solidFill>
            <a:srgbClr val="FFFFFF"/>
          </a:solidFill>
          <a:ln w="31750">
            <a:solidFill>
              <a:srgbClr val="F79646"/>
            </a:solidFill>
            <a:miter lim="800000"/>
            <a:headEnd/>
            <a:tailEnd/>
          </a:ln>
          <a:effectLst/>
          <a:extLst>
            <a:ext uri="{AF507438-7753-43E0-B8FC-AC1667EBCBE1}">
              <a14:hiddenEffects xmlns:a14="http://schemas.microsoft.com/office/drawing/2010/main">
                <a:effectLst>
                  <a:outerShdw blurRad="40000" dist="38099" dir="2700000" algn="ctr" rotWithShape="0">
                    <a:srgbClr val="868686">
                      <a:alpha val="74998"/>
                    </a:srgbClr>
                  </a:outerShdw>
                </a:effectLst>
              </a14:hiddenEffects>
            </a:ext>
          </a:extLst>
        </p:spPr>
        <p:txBody>
          <a:bodyPr anchor="ctr"/>
          <a:lstStyle/>
          <a:p>
            <a:pPr algn="ctr" defTabSz="914400">
              <a:defRPr/>
            </a:pPr>
            <a:r>
              <a:rPr lang="en-US" sz="1200" b="1" dirty="0">
                <a:solidFill>
                  <a:schemeClr val="bg1"/>
                </a:solidFill>
                <a:latin typeface="Calibri" charset="0"/>
                <a:ea typeface="ÇlÇr ñæí©" charset="0"/>
              </a:rPr>
              <a:t>PO </a:t>
            </a:r>
            <a:r>
              <a:rPr lang="en-US" sz="1200" b="1" dirty="0" err="1">
                <a:solidFill>
                  <a:schemeClr val="bg1"/>
                </a:solidFill>
                <a:latin typeface="Calibri" charset="0"/>
                <a:ea typeface="ÇlÇr ñæí©" charset="0"/>
              </a:rPr>
              <a:t>Nifedipine</a:t>
            </a:r>
            <a:r>
              <a:rPr lang="en-US" sz="1200" dirty="0">
                <a:solidFill>
                  <a:schemeClr val="bg1"/>
                </a:solidFill>
                <a:latin typeface="Calibri" charset="0"/>
                <a:ea typeface="ÇlÇr ñæí©" charset="0"/>
              </a:rPr>
              <a:t>  If no IV access </a:t>
            </a:r>
            <a:r>
              <a:rPr lang="en-US" sz="1200" b="1" dirty="0">
                <a:solidFill>
                  <a:schemeClr val="bg1"/>
                </a:solidFill>
                <a:latin typeface="Calibri" charset="0"/>
                <a:ea typeface="ÇlÇr ñæí©" charset="0"/>
              </a:rPr>
              <a:t>Initial Dose</a:t>
            </a:r>
            <a:r>
              <a:rPr lang="en-US" sz="1200" dirty="0">
                <a:solidFill>
                  <a:schemeClr val="bg1"/>
                </a:solidFill>
                <a:latin typeface="Calibri" charset="0"/>
                <a:ea typeface="ÇlÇr ñæí©" charset="0"/>
              </a:rPr>
              <a:t>: 10 mg</a:t>
            </a:r>
          </a:p>
          <a:p>
            <a:pPr algn="ctr" defTabSz="914400">
              <a:defRPr/>
            </a:pPr>
            <a:r>
              <a:rPr lang="en-US" sz="1200" dirty="0">
                <a:solidFill>
                  <a:schemeClr val="bg1"/>
                </a:solidFill>
                <a:latin typeface="Calibri" charset="0"/>
                <a:ea typeface="ÇlÇr ñæí©" charset="0"/>
              </a:rPr>
              <a:t>May repeat dose at 20 minute intervals for </a:t>
            </a:r>
            <a:r>
              <a:rPr lang="en-US" sz="1200" dirty="0" smtClean="0">
                <a:solidFill>
                  <a:schemeClr val="bg1"/>
                </a:solidFill>
                <a:latin typeface="Calibri" charset="0"/>
                <a:ea typeface="ÇlÇr ñæí©" charset="0"/>
              </a:rPr>
              <a:t>a</a:t>
            </a:r>
          </a:p>
          <a:p>
            <a:pPr algn="ctr" defTabSz="914400">
              <a:defRPr/>
            </a:pPr>
            <a:r>
              <a:rPr lang="en-US" sz="1200" dirty="0" smtClean="0">
                <a:solidFill>
                  <a:schemeClr val="bg1"/>
                </a:solidFill>
                <a:latin typeface="Calibri" charset="0"/>
                <a:ea typeface="ÇlÇr ñæí©" charset="0"/>
              </a:rPr>
              <a:t>maximum </a:t>
            </a:r>
            <a:r>
              <a:rPr lang="en-US" sz="1200" dirty="0">
                <a:solidFill>
                  <a:schemeClr val="bg1"/>
                </a:solidFill>
                <a:latin typeface="Calibri" charset="0"/>
                <a:ea typeface="ÇlÇr ñæí©" charset="0"/>
              </a:rPr>
              <a:t>of </a:t>
            </a:r>
            <a:r>
              <a:rPr lang="en-US" sz="1200" dirty="0" smtClean="0">
                <a:solidFill>
                  <a:schemeClr val="bg1"/>
                </a:solidFill>
                <a:latin typeface="Calibri" charset="0"/>
                <a:ea typeface="ÇlÇr ñæí©" charset="0"/>
              </a:rPr>
              <a:t>5 </a:t>
            </a:r>
            <a:r>
              <a:rPr lang="en-US" sz="1200" dirty="0">
                <a:solidFill>
                  <a:schemeClr val="bg1"/>
                </a:solidFill>
                <a:latin typeface="Calibri" charset="0"/>
                <a:ea typeface="ÇlÇr ñæí©" charset="0"/>
              </a:rPr>
              <a:t>doses.</a:t>
            </a:r>
          </a:p>
        </p:txBody>
      </p:sp>
      <p:cxnSp>
        <p:nvCxnSpPr>
          <p:cNvPr id="97309" name="AutoShape 11"/>
          <p:cNvCxnSpPr>
            <a:cxnSpLocks noChangeShapeType="1"/>
          </p:cNvCxnSpPr>
          <p:nvPr/>
        </p:nvCxnSpPr>
        <p:spPr bwMode="auto">
          <a:xfrm>
            <a:off x="8245189" y="2194820"/>
            <a:ext cx="379413" cy="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10" name="AutoShape 11"/>
          <p:cNvCxnSpPr>
            <a:cxnSpLocks noChangeShapeType="1"/>
          </p:cNvCxnSpPr>
          <p:nvPr/>
        </p:nvCxnSpPr>
        <p:spPr bwMode="auto">
          <a:xfrm flipH="1">
            <a:off x="4889500" y="2194820"/>
            <a:ext cx="282575" cy="317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11" name="AutoShape 11"/>
          <p:cNvCxnSpPr>
            <a:cxnSpLocks noChangeShapeType="1"/>
          </p:cNvCxnSpPr>
          <p:nvPr/>
        </p:nvCxnSpPr>
        <p:spPr bwMode="auto">
          <a:xfrm>
            <a:off x="8026403" y="2596868"/>
            <a:ext cx="379413" cy="23812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12" name="AutoShape 11"/>
          <p:cNvCxnSpPr>
            <a:cxnSpLocks noChangeShapeType="1"/>
          </p:cNvCxnSpPr>
          <p:nvPr/>
        </p:nvCxnSpPr>
        <p:spPr bwMode="auto">
          <a:xfrm>
            <a:off x="9825211" y="3142457"/>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7313" name="AutoShape 11"/>
          <p:cNvCxnSpPr>
            <a:cxnSpLocks noChangeShapeType="1"/>
          </p:cNvCxnSpPr>
          <p:nvPr/>
        </p:nvCxnSpPr>
        <p:spPr bwMode="auto">
          <a:xfrm>
            <a:off x="9825211" y="3798281"/>
            <a:ext cx="0" cy="17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97314"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9196" y="990602"/>
            <a:ext cx="114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6265" y="500725"/>
            <a:ext cx="609600" cy="609600"/>
          </a:xfrm>
          <a:prstGeom prst="rect">
            <a:avLst/>
          </a:prstGeom>
        </p:spPr>
      </p:pic>
    </p:spTree>
    <p:extLst>
      <p:ext uri="{BB962C8B-B14F-4D97-AF65-F5344CB8AC3E}">
        <p14:creationId xmlns:p14="http://schemas.microsoft.com/office/powerpoint/2010/main" val="3830444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24"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Treatment/Labs</a:t>
            </a:r>
            <a:endParaRPr lang="en-US" dirty="0"/>
          </a:p>
        </p:txBody>
      </p:sp>
      <p:sp>
        <p:nvSpPr>
          <p:cNvPr id="6" name="Content Placeholder 5"/>
          <p:cNvSpPr>
            <a:spLocks noGrp="1"/>
          </p:cNvSpPr>
          <p:nvPr>
            <p:ph idx="1"/>
          </p:nvPr>
        </p:nvSpPr>
        <p:spPr>
          <a:xfrm>
            <a:off x="257695" y="2336873"/>
            <a:ext cx="5394961" cy="3889360"/>
          </a:xfrm>
        </p:spPr>
        <p:txBody>
          <a:bodyPr>
            <a:normAutofit fontScale="92500"/>
          </a:bodyPr>
          <a:lstStyle/>
          <a:p>
            <a:r>
              <a:rPr lang="en-US" dirty="0" smtClean="0"/>
              <a:t>CMP – specifically looking at AST/ALT</a:t>
            </a:r>
          </a:p>
          <a:p>
            <a:r>
              <a:rPr lang="en-US" dirty="0" smtClean="0"/>
              <a:t>CBC – specifically looking at PLT/</a:t>
            </a:r>
            <a:r>
              <a:rPr lang="en-US" dirty="0" err="1" smtClean="0"/>
              <a:t>Hgb</a:t>
            </a:r>
            <a:endParaRPr lang="en-US" dirty="0" smtClean="0"/>
          </a:p>
          <a:p>
            <a:r>
              <a:rPr lang="en-US" dirty="0" smtClean="0"/>
              <a:t>Uric Acid</a:t>
            </a:r>
          </a:p>
          <a:p>
            <a:r>
              <a:rPr lang="en-US" dirty="0" smtClean="0"/>
              <a:t>LDH</a:t>
            </a:r>
          </a:p>
          <a:p>
            <a:r>
              <a:rPr lang="en-US" dirty="0" smtClean="0"/>
              <a:t>Protein/Creatinine Ratio</a:t>
            </a:r>
          </a:p>
          <a:p>
            <a:r>
              <a:rPr lang="en-US" dirty="0" smtClean="0"/>
              <a:t>UA</a:t>
            </a:r>
          </a:p>
          <a:p>
            <a:r>
              <a:rPr lang="en-US" dirty="0" err="1" smtClean="0"/>
              <a:t>Coag</a:t>
            </a:r>
            <a:r>
              <a:rPr lang="en-US" dirty="0" smtClean="0"/>
              <a:t> Profile</a:t>
            </a:r>
          </a:p>
          <a:p>
            <a:r>
              <a:rPr lang="en-US" dirty="0" smtClean="0"/>
              <a:t>Start second IV</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469" y="2621488"/>
            <a:ext cx="6159731" cy="279035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2342" y="988897"/>
            <a:ext cx="609600" cy="609600"/>
          </a:xfrm>
          <a:prstGeom prst="rect">
            <a:avLst/>
          </a:prstGeom>
        </p:spPr>
      </p:pic>
    </p:spTree>
    <p:extLst>
      <p:ext uri="{BB962C8B-B14F-4D97-AF65-F5344CB8AC3E}">
        <p14:creationId xmlns:p14="http://schemas.microsoft.com/office/powerpoint/2010/main" val="1110636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0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745</TotalTime>
  <Words>813</Words>
  <Application>Microsoft Office PowerPoint</Application>
  <PresentationFormat>Widescreen</PresentationFormat>
  <Paragraphs>169</Paragraphs>
  <Slides>13</Slides>
  <Notes>4</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ＭＳ Ｐゴシック</vt:lpstr>
      <vt:lpstr>Arial</vt:lpstr>
      <vt:lpstr>Arial Black</vt:lpstr>
      <vt:lpstr>Calibri</vt:lpstr>
      <vt:lpstr>Century Gothic</vt:lpstr>
      <vt:lpstr>ÇlÇr ñæí©</vt:lpstr>
      <vt:lpstr>Goudy Old Style</vt:lpstr>
      <vt:lpstr>Symbol</vt:lpstr>
      <vt:lpstr>Tahoma</vt:lpstr>
      <vt:lpstr>Trebuchet MS</vt:lpstr>
      <vt:lpstr>Wingdings</vt:lpstr>
      <vt:lpstr>Berlin</vt:lpstr>
      <vt:lpstr>Hypertension-Preeclampsia</vt:lpstr>
      <vt:lpstr>Hypertension – Is it Chronic?</vt:lpstr>
      <vt:lpstr>Key Clinical Pearl</vt:lpstr>
      <vt:lpstr>Accurate B/P </vt:lpstr>
      <vt:lpstr>B/P Assessment</vt:lpstr>
      <vt:lpstr>PowerPoint Presentation</vt:lpstr>
      <vt:lpstr>Antihypertensive Therapy:  First Line Agents</vt:lpstr>
      <vt:lpstr>Severe Hypertension Treatment Algorithm </vt:lpstr>
      <vt:lpstr>Treatment/Labs</vt:lpstr>
      <vt:lpstr>Risk Factors - ACOG</vt:lpstr>
      <vt:lpstr>Major Morbidities</vt:lpstr>
      <vt:lpstr>Preeclampsia Awareness </vt:lpstr>
      <vt:lpstr>Key Points </vt:lpstr>
    </vt:vector>
  </TitlesOfParts>
  <Company>OSF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Hypertension-Preeclampsia</dc:title>
  <dc:creator>Carius, Jennifer L.</dc:creator>
  <cp:lastModifiedBy>Carius, Jennifer L.</cp:lastModifiedBy>
  <cp:revision>12</cp:revision>
  <dcterms:created xsi:type="dcterms:W3CDTF">2023-02-24T03:50:02Z</dcterms:created>
  <dcterms:modified xsi:type="dcterms:W3CDTF">2023-02-24T16:15:43Z</dcterms:modified>
</cp:coreProperties>
</file>